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rts/chart2.xml" ContentType="application/vnd.openxmlformats-officedocument.drawingml.chart+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243" r:id="rId1"/>
  </p:sldMasterIdLst>
  <p:notesMasterIdLst>
    <p:notesMasterId r:id="rId40"/>
  </p:notesMasterIdLst>
  <p:sldIdLst>
    <p:sldId id="256" r:id="rId2"/>
    <p:sldId id="257" r:id="rId3"/>
    <p:sldId id="348" r:id="rId4"/>
    <p:sldId id="258" r:id="rId5"/>
    <p:sldId id="259" r:id="rId6"/>
    <p:sldId id="260" r:id="rId7"/>
    <p:sldId id="261" r:id="rId8"/>
    <p:sldId id="262" r:id="rId9"/>
    <p:sldId id="263" r:id="rId10"/>
    <p:sldId id="367" r:id="rId11"/>
    <p:sldId id="377" r:id="rId12"/>
    <p:sldId id="368" r:id="rId13"/>
    <p:sldId id="369" r:id="rId14"/>
    <p:sldId id="264" r:id="rId15"/>
    <p:sldId id="265" r:id="rId16"/>
    <p:sldId id="362" r:id="rId17"/>
    <p:sldId id="359" r:id="rId18"/>
    <p:sldId id="271" r:id="rId19"/>
    <p:sldId id="266" r:id="rId20"/>
    <p:sldId id="372" r:id="rId21"/>
    <p:sldId id="370" r:id="rId22"/>
    <p:sldId id="371" r:id="rId23"/>
    <p:sldId id="373" r:id="rId24"/>
    <p:sldId id="267" r:id="rId25"/>
    <p:sldId id="351" r:id="rId26"/>
    <p:sldId id="360" r:id="rId27"/>
    <p:sldId id="361" r:id="rId28"/>
    <p:sldId id="352" r:id="rId29"/>
    <p:sldId id="353" r:id="rId30"/>
    <p:sldId id="354" r:id="rId31"/>
    <p:sldId id="355" r:id="rId32"/>
    <p:sldId id="374" r:id="rId33"/>
    <p:sldId id="349" r:id="rId34"/>
    <p:sldId id="268" r:id="rId35"/>
    <p:sldId id="375" r:id="rId36"/>
    <p:sldId id="269" r:id="rId37"/>
    <p:sldId id="357" r:id="rId38"/>
    <p:sldId id="356" r:id="rId3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9373"/>
    <p:restoredTop sz="95124"/>
  </p:normalViewPr>
  <p:slideViewPr>
    <p:cSldViewPr snapToGrid="0" snapToObjects="1">
      <p:cViewPr varScale="1">
        <p:scale>
          <a:sx n="120" d="100"/>
          <a:sy n="120" d="100"/>
        </p:scale>
        <p:origin x="560" y="192"/>
      </p:cViewPr>
      <p:guideLst>
        <p:guide orient="horz" pos="2160"/>
        <p:guide pos="3840"/>
      </p:guideLst>
    </p:cSldViewPr>
  </p:slideViewPr>
  <p:notesTextViewPr>
    <p:cViewPr>
      <p:scale>
        <a:sx n="100" d="100"/>
        <a:sy n="100" d="100"/>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charts/_rels/chart1.xml.rels><?xml version="1.0" encoding="UTF-8" standalone="yes"?>
<Relationships xmlns="http://schemas.openxmlformats.org/package/2006/relationships"><Relationship Id="rId3" Type="http://schemas.openxmlformats.org/officeDocument/2006/relationships/oleObject" Target="file:////Users/steveheinz/Documents/TU/FERC%20Project/Spreadsheets/FERC_Maine_projects_Brookfield_CLEAN_v11.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a:noFill/>
              </a:ln>
              <a:effectLst>
                <a:outerShdw blurRad="317500" algn="ctr" rotWithShape="0">
                  <a:prstClr val="black">
                    <a:alpha val="25000"/>
                  </a:prstClr>
                </a:outerShdw>
              </a:effectLst>
            </c:spPr>
            <c:extLst>
              <c:ext xmlns:c16="http://schemas.microsoft.com/office/drawing/2014/chart" uri="{C3380CC4-5D6E-409C-BE32-E72D297353CC}">
                <c16:uniqueId val="{00000001-0522-314A-B4DE-1BA7E157FEF6}"/>
              </c:ext>
            </c:extLst>
          </c:dPt>
          <c:dPt>
            <c:idx val="1"/>
            <c:bubble3D val="0"/>
            <c:spPr>
              <a:solidFill>
                <a:schemeClr val="accent2"/>
              </a:solidFill>
              <a:ln>
                <a:noFill/>
              </a:ln>
              <a:effectLst>
                <a:outerShdw blurRad="317500" algn="ctr" rotWithShape="0">
                  <a:prstClr val="black">
                    <a:alpha val="25000"/>
                  </a:prstClr>
                </a:outerShdw>
              </a:effectLst>
            </c:spPr>
            <c:extLst>
              <c:ext xmlns:c16="http://schemas.microsoft.com/office/drawing/2014/chart" uri="{C3380CC4-5D6E-409C-BE32-E72D297353CC}">
                <c16:uniqueId val="{00000003-0522-314A-B4DE-1BA7E157FEF6}"/>
              </c:ext>
            </c:extLst>
          </c:dPt>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lt1"/>
                    </a:solidFill>
                    <a:latin typeface="+mn-lt"/>
                    <a:ea typeface="+mn-ea"/>
                    <a:cs typeface="+mn-cs"/>
                  </a:defRPr>
                </a:pPr>
                <a:endParaRPr lang="en-US"/>
              </a:p>
            </c:txPr>
            <c:dLblPos val="inEnd"/>
            <c:showLegendKey val="1"/>
            <c:showVal val="1"/>
            <c:showCatName val="1"/>
            <c:showSerName val="1"/>
            <c:showPercent val="1"/>
            <c:showBubbleSize val="1"/>
            <c:showLeaderLines val="1"/>
            <c:leaderLines>
              <c:spPr>
                <a:ln w="9525" cap="flat" cmpd="sng" algn="ctr">
                  <a:solidFill>
                    <a:schemeClr val="dk1">
                      <a:lumMod val="35000"/>
                      <a:lumOff val="65000"/>
                    </a:schemeClr>
                  </a:solidFill>
                  <a:round/>
                </a:ln>
                <a:effectLst/>
              </c:spPr>
            </c:leaderLines>
            <c:extLst>
              <c:ext xmlns:c15="http://schemas.microsoft.com/office/drawing/2012/chart" uri="{CE6537A1-D6FC-4f65-9D91-7224C49458BB}"/>
            </c:extLst>
          </c:dLbls>
          <c:cat>
            <c:strRef>
              <c:f>Summary!$A$6:$A$7</c:f>
              <c:strCache>
                <c:ptCount val="2"/>
                <c:pt idx="0">
                  <c:v>Brookfield</c:v>
                </c:pt>
                <c:pt idx="1">
                  <c:v>All other owners</c:v>
                </c:pt>
              </c:strCache>
            </c:strRef>
          </c:cat>
          <c:val>
            <c:numRef>
              <c:f>Summary!$B$6:$B$7</c:f>
              <c:numCache>
                <c:formatCode>General</c:formatCode>
                <c:ptCount val="2"/>
                <c:pt idx="0">
                  <c:v>601449</c:v>
                </c:pt>
                <c:pt idx="1">
                  <c:v>125190</c:v>
                </c:pt>
              </c:numCache>
            </c:numRef>
          </c:val>
          <c:extLst>
            <c:ext xmlns:c16="http://schemas.microsoft.com/office/drawing/2014/chart" uri="{C3380CC4-5D6E-409C-BE32-E72D297353CC}">
              <c16:uniqueId val="{00000000-5ABE-1C41-A265-47E8608E9E38}"/>
            </c:ext>
          </c:extLst>
        </c:ser>
        <c:dLbls>
          <c:dLblPos val="inEnd"/>
          <c:showLegendKey val="1"/>
          <c:showVal val="1"/>
          <c:showCatName val="1"/>
          <c:showSerName val="1"/>
          <c:showPercent val="1"/>
          <c:showBubbleSize val="1"/>
          <c:showLeaderLines val="1"/>
        </c:dLbls>
        <c:firstSliceAng val="0"/>
      </c:pieChart>
      <c:spPr>
        <a:noFill/>
        <a:ln>
          <a:noFill/>
        </a:ln>
        <a:effectLst/>
      </c:spPr>
    </c:plotArea>
    <c:legend>
      <c:legendPos val="b"/>
      <c:overlay val="0"/>
      <c:spPr>
        <a:solidFill>
          <a:schemeClr val="lt1">
            <a:alpha val="78000"/>
          </a:schemeClr>
        </a:solidFill>
        <a:ln>
          <a:noFill/>
        </a:ln>
        <a:effectLst/>
      </c:spPr>
      <c:txPr>
        <a:bodyPr rot="0" spcFirstLastPara="1" vertOverflow="ellipsis" vert="horz" wrap="square" anchor="ctr" anchorCtr="1"/>
        <a:lstStyle/>
        <a:p>
          <a:pPr>
            <a:defRPr sz="1197" b="0" i="0" u="none" strike="noStrike" kern="1200" baseline="0">
              <a:solidFill>
                <a:schemeClr val="dk1">
                  <a:lumMod val="65000"/>
                  <a:lumOff val="35000"/>
                </a:schemeClr>
              </a:solidFill>
              <a:latin typeface="+mn-lt"/>
              <a:ea typeface="+mn-ea"/>
              <a:cs typeface="+mn-cs"/>
            </a:defRPr>
          </a:pPr>
          <a:endParaRPr lang="en-US"/>
        </a:p>
      </c:txPr>
    </c:legend>
    <c:plotVisOnly val="1"/>
    <c:dispBlanksAs val="gap"/>
    <c:showDLblsOverMax val="1"/>
  </c:chart>
  <c:spPr>
    <a:pattFill prst="dkDnDiag">
      <a:fgClr>
        <a:schemeClr val="lt1">
          <a:lumMod val="95000"/>
        </a:schemeClr>
      </a:fgClr>
      <a:bgClr>
        <a:schemeClr val="lt1"/>
      </a:bgClr>
    </a:pattFill>
    <a:ln w="9525" cap="flat" cmpd="sng" algn="ctr">
      <a:solidFill>
        <a:schemeClr val="dk1">
          <a:lumMod val="15000"/>
          <a:lumOff val="85000"/>
        </a:schemeClr>
      </a:solidFill>
      <a:round/>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title>
      <c:tx>
        <c:rich>
          <a:bodyPr/>
          <a:lstStyle/>
          <a:p>
            <a:r>
              <a:rPr lang="en-US" sz="1600" b="1">
                <a:solidFill>
                  <a:srgbClr val="333333"/>
                </a:solidFill>
              </a:rPr>
              <a:t>Outside Maine: 23 comments from 9 states</a:t>
            </a:r>
          </a:p>
        </c:rich>
      </c:tx>
      <c:overlay val="0"/>
    </c:title>
    <c:autoTitleDeleted val="0"/>
    <c:plotArea>
      <c:layout/>
      <c:barChart>
        <c:barDir val="bar"/>
        <c:grouping val="clustered"/>
        <c:varyColors val="1"/>
        <c:ser>
          <c:idx val="0"/>
          <c:order val="0"/>
          <c:tx>
            <c:strRef>
              <c:f>Sheet1!$B$1</c:f>
              <c:strCache>
                <c:ptCount val="1"/>
                <c:pt idx="0">
                  <c:v>Comments</c:v>
                </c:pt>
              </c:strCache>
            </c:strRef>
          </c:tx>
          <c:invertIfNegative val="1"/>
          <c:dPt>
            <c:idx val="0"/>
            <c:invertIfNegative val="1"/>
            <c:bubble3D val="0"/>
            <c:spPr>
              <a:solidFill>
                <a:srgbClr val="B5A986"/>
              </a:solidFill>
            </c:spPr>
            <c:extLst>
              <c:ext xmlns:c16="http://schemas.microsoft.com/office/drawing/2014/chart" uri="{C3380CC4-5D6E-409C-BE32-E72D297353CC}">
                <c16:uniqueId val="{00000001-F5BD-C149-B75D-4D278241A0AB}"/>
              </c:ext>
            </c:extLst>
          </c:dPt>
          <c:dPt>
            <c:idx val="1"/>
            <c:invertIfNegative val="1"/>
            <c:bubble3D val="0"/>
            <c:spPr>
              <a:solidFill>
                <a:srgbClr val="B5A986"/>
              </a:solidFill>
            </c:spPr>
            <c:extLst>
              <c:ext xmlns:c16="http://schemas.microsoft.com/office/drawing/2014/chart" uri="{C3380CC4-5D6E-409C-BE32-E72D297353CC}">
                <c16:uniqueId val="{00000003-F5BD-C149-B75D-4D278241A0AB}"/>
              </c:ext>
            </c:extLst>
          </c:dPt>
          <c:dPt>
            <c:idx val="2"/>
            <c:invertIfNegative val="1"/>
            <c:bubble3D val="0"/>
            <c:spPr>
              <a:solidFill>
                <a:srgbClr val="B5A986"/>
              </a:solidFill>
            </c:spPr>
            <c:extLst>
              <c:ext xmlns:c16="http://schemas.microsoft.com/office/drawing/2014/chart" uri="{C3380CC4-5D6E-409C-BE32-E72D297353CC}">
                <c16:uniqueId val="{00000005-F5BD-C149-B75D-4D278241A0AB}"/>
              </c:ext>
            </c:extLst>
          </c:dPt>
          <c:dPt>
            <c:idx val="3"/>
            <c:invertIfNegative val="1"/>
            <c:bubble3D val="0"/>
            <c:spPr>
              <a:solidFill>
                <a:srgbClr val="B5A986"/>
              </a:solidFill>
            </c:spPr>
            <c:extLst>
              <c:ext xmlns:c16="http://schemas.microsoft.com/office/drawing/2014/chart" uri="{C3380CC4-5D6E-409C-BE32-E72D297353CC}">
                <c16:uniqueId val="{00000007-F5BD-C149-B75D-4D278241A0AB}"/>
              </c:ext>
            </c:extLst>
          </c:dPt>
          <c:dPt>
            <c:idx val="4"/>
            <c:invertIfNegative val="1"/>
            <c:bubble3D val="0"/>
            <c:spPr>
              <a:solidFill>
                <a:srgbClr val="B5A986"/>
              </a:solidFill>
            </c:spPr>
            <c:extLst>
              <c:ext xmlns:c16="http://schemas.microsoft.com/office/drawing/2014/chart" uri="{C3380CC4-5D6E-409C-BE32-E72D297353CC}">
                <c16:uniqueId val="{00000009-F5BD-C149-B75D-4D278241A0AB}"/>
              </c:ext>
            </c:extLst>
          </c:dPt>
          <c:dPt>
            <c:idx val="5"/>
            <c:invertIfNegative val="1"/>
            <c:bubble3D val="0"/>
            <c:spPr>
              <a:solidFill>
                <a:srgbClr val="B5A986"/>
              </a:solidFill>
            </c:spPr>
            <c:extLst>
              <c:ext xmlns:c16="http://schemas.microsoft.com/office/drawing/2014/chart" uri="{C3380CC4-5D6E-409C-BE32-E72D297353CC}">
                <c16:uniqueId val="{0000000B-F5BD-C149-B75D-4D278241A0AB}"/>
              </c:ext>
            </c:extLst>
          </c:dPt>
          <c:dPt>
            <c:idx val="6"/>
            <c:invertIfNegative val="1"/>
            <c:bubble3D val="0"/>
            <c:spPr>
              <a:solidFill>
                <a:srgbClr val="B5A986"/>
              </a:solidFill>
            </c:spPr>
            <c:extLst>
              <c:ext xmlns:c16="http://schemas.microsoft.com/office/drawing/2014/chart" uri="{C3380CC4-5D6E-409C-BE32-E72D297353CC}">
                <c16:uniqueId val="{0000000D-F5BD-C149-B75D-4D278241A0AB}"/>
              </c:ext>
            </c:extLst>
          </c:dPt>
          <c:dPt>
            <c:idx val="7"/>
            <c:invertIfNegative val="1"/>
            <c:bubble3D val="0"/>
            <c:spPr>
              <a:solidFill>
                <a:srgbClr val="B5A986"/>
              </a:solidFill>
            </c:spPr>
            <c:extLst>
              <c:ext xmlns:c16="http://schemas.microsoft.com/office/drawing/2014/chart" uri="{C3380CC4-5D6E-409C-BE32-E72D297353CC}">
                <c16:uniqueId val="{0000000F-F5BD-C149-B75D-4D278241A0AB}"/>
              </c:ext>
            </c:extLst>
          </c:dPt>
          <c:dPt>
            <c:idx val="8"/>
            <c:invertIfNegative val="1"/>
            <c:bubble3D val="0"/>
            <c:spPr>
              <a:solidFill>
                <a:srgbClr val="A53010"/>
              </a:solidFill>
            </c:spPr>
            <c:extLst>
              <c:ext xmlns:c16="http://schemas.microsoft.com/office/drawing/2014/chart" uri="{C3380CC4-5D6E-409C-BE32-E72D297353CC}">
                <c16:uniqueId val="{00000011-F5BD-C149-B75D-4D278241A0AB}"/>
              </c:ext>
            </c:extLst>
          </c:dPt>
          <c:dLbls>
            <c:numFmt formatCode="0" sourceLinked="0"/>
            <c:spPr>
              <a:noFill/>
              <a:ln>
                <a:noFill/>
              </a:ln>
              <a:effectLst/>
            </c:spPr>
            <c:txPr>
              <a:bodyPr/>
              <a:lstStyle/>
              <a:p>
                <a:pPr>
                  <a:defRPr sz="1300">
                    <a:solidFill>
                      <a:srgbClr val="333333"/>
                    </a:solidFill>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Sheet1!$A$2:$A$10</c:f>
              <c:strCache>
                <c:ptCount val="9"/>
                <c:pt idx="0">
                  <c:v>West Virginia</c:v>
                </c:pt>
                <c:pt idx="1">
                  <c:v>Pennsylvania</c:v>
                </c:pt>
                <c:pt idx="2">
                  <c:v>Ohio</c:v>
                </c:pt>
                <c:pt idx="3">
                  <c:v>Virginia</c:v>
                </c:pt>
                <c:pt idx="4">
                  <c:v>North Carolina</c:v>
                </c:pt>
                <c:pt idx="5">
                  <c:v>Wisconsin</c:v>
                </c:pt>
                <c:pt idx="6">
                  <c:v>New Jersey</c:v>
                </c:pt>
                <c:pt idx="7">
                  <c:v>New Hampshire</c:v>
                </c:pt>
                <c:pt idx="8">
                  <c:v>Massachusetts</c:v>
                </c:pt>
              </c:strCache>
            </c:strRef>
          </c:cat>
          <c:val>
            <c:numRef>
              <c:f>Sheet1!$B$2:$B$10</c:f>
              <c:numCache>
                <c:formatCode>General</c:formatCode>
                <c:ptCount val="9"/>
                <c:pt idx="0">
                  <c:v>1</c:v>
                </c:pt>
                <c:pt idx="1">
                  <c:v>1</c:v>
                </c:pt>
                <c:pt idx="2">
                  <c:v>1</c:v>
                </c:pt>
                <c:pt idx="3">
                  <c:v>2</c:v>
                </c:pt>
                <c:pt idx="4">
                  <c:v>2</c:v>
                </c:pt>
                <c:pt idx="5">
                  <c:v>3</c:v>
                </c:pt>
                <c:pt idx="6">
                  <c:v>3</c:v>
                </c:pt>
                <c:pt idx="7">
                  <c:v>4</c:v>
                </c:pt>
                <c:pt idx="8">
                  <c:v>6</c:v>
                </c:pt>
              </c:numCache>
            </c:numRef>
          </c:val>
          <c:extLst>
            <c:ext xmlns:c16="http://schemas.microsoft.com/office/drawing/2014/chart" uri="{C3380CC4-5D6E-409C-BE32-E72D297353CC}">
              <c16:uniqueId val="{00000012-F5BD-C149-B75D-4D278241A0AB}"/>
            </c:ext>
          </c:extLst>
        </c:ser>
        <c:dLbls>
          <c:dLblPos val="outEnd"/>
          <c:showLegendKey val="0"/>
          <c:showVal val="1"/>
          <c:showCatName val="0"/>
          <c:showSerName val="0"/>
          <c:showPercent val="0"/>
          <c:showBubbleSize val="0"/>
        </c:dLbls>
        <c:gapWidth val="45"/>
        <c:axId val="-2068027336"/>
        <c:axId val="-2113994440"/>
      </c:barChart>
      <c:catAx>
        <c:axId val="-2068027336"/>
        <c:scaling>
          <c:orientation val="minMax"/>
        </c:scaling>
        <c:delete val="0"/>
        <c:axPos val="l"/>
        <c:numFmt formatCode="General" sourceLinked="0"/>
        <c:majorTickMark val="out"/>
        <c:minorTickMark val="none"/>
        <c:tickLblPos val="nextTo"/>
        <c:spPr>
          <a:ln>
            <a:noFill/>
          </a:ln>
        </c:spPr>
        <c:txPr>
          <a:bodyPr/>
          <a:lstStyle/>
          <a:p>
            <a:pPr>
              <a:defRPr sz="1300">
                <a:solidFill>
                  <a:srgbClr val="333333"/>
                </a:solidFill>
              </a:defRPr>
            </a:pPr>
            <a:endParaRPr lang="en-US"/>
          </a:p>
        </c:txPr>
        <c:crossAx val="-2113994440"/>
        <c:crosses val="autoZero"/>
        <c:auto val="1"/>
        <c:lblAlgn val="ctr"/>
        <c:lblOffset val="100"/>
        <c:noMultiLvlLbl val="0"/>
      </c:catAx>
      <c:valAx>
        <c:axId val="-2113994440"/>
        <c:scaling>
          <c:orientation val="minMax"/>
          <c:max val="7"/>
        </c:scaling>
        <c:delete val="1"/>
        <c:axPos val="b"/>
        <c:numFmt formatCode="General" sourceLinked="1"/>
        <c:majorTickMark val="out"/>
        <c:minorTickMark val="none"/>
        <c:tickLblPos val="nextTo"/>
        <c:crossAx val="-2068027336"/>
        <c:crosses val="autoZero"/>
        <c:crossBetween val="between"/>
      </c:valAx>
    </c:plotArea>
    <c:plotVisOnly val="1"/>
    <c:dispBlanksAs val="gap"/>
    <c:showDLblsOverMax val="1"/>
  </c:chart>
  <c:txPr>
    <a:bodyPr/>
    <a:lstStyle/>
    <a:p>
      <a:pPr>
        <a:defRPr sz="1800"/>
      </a:pPr>
      <a:endParaRPr lang="en-US"/>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61">
  <cs:axisTitle>
    <cs:lnRef idx="0"/>
    <cs:fillRef idx="0"/>
    <cs:effectRef idx="0"/>
    <cs:fontRef idx="minor">
      <a:schemeClr val="dk1">
        <a:lumMod val="65000"/>
        <a:lumOff val="35000"/>
      </a:schemeClr>
    </cs:fontRef>
    <cs:defRPr sz="1197" kern="1200"/>
  </cs:axisTitle>
  <cs:categoryAxis>
    <cs:lnRef idx="0"/>
    <cs:fillRef idx="0"/>
    <cs:effectRef idx="0"/>
    <cs:fontRef idx="minor">
      <a:schemeClr val="dk1">
        <a:lumMod val="65000"/>
        <a:lumOff val="35000"/>
      </a:schemeClr>
    </cs:fontRef>
    <cs:defRPr sz="1197" kern="1200"/>
  </cs:categoryAxis>
  <cs:chartArea>
    <cs:lnRef idx="0"/>
    <cs:fillRef idx="0"/>
    <cs:effectRef idx="0"/>
    <cs:fontRef idx="minor">
      <a:schemeClr val="dk1"/>
    </cs:fontRef>
    <cs:spPr>
      <a:pattFill prst="dkDnDiag">
        <a:fgClr>
          <a:schemeClr val="lt1">
            <a:lumMod val="95000"/>
          </a:schemeClr>
        </a:fgClr>
        <a:bgClr>
          <a:schemeClr val="lt1"/>
        </a:bgClr>
      </a:pattFill>
      <a:ln w="9525" cap="flat" cmpd="sng" algn="ctr">
        <a:solidFill>
          <a:schemeClr val="dk1">
            <a:lumMod val="15000"/>
            <a:lumOff val="85000"/>
          </a:schemeClr>
        </a:solidFill>
        <a:round/>
      </a:ln>
    </cs:spPr>
    <cs:defRPr sz="1197" kern="1200"/>
  </cs:chartArea>
  <cs:dataLabel>
    <cs:lnRef idx="0"/>
    <cs:fillRef idx="0"/>
    <cs:effectRef idx="0"/>
    <cs:fontRef idx="minor">
      <a:schemeClr val="lt1"/>
    </cs:fontRef>
    <cs:defRPr sz="1197" b="1" i="0" u="none" strike="noStrike" kern="1200" baseline="0"/>
  </cs:dataLabel>
  <cs:dataLabelCallout>
    <cs:lnRef idx="0"/>
    <cs:fillRef idx="0"/>
    <cs:effectRef idx="0"/>
    <cs:fontRef idx="minor">
      <a:schemeClr val="dk1">
        <a:lumMod val="65000"/>
        <a:lumOff val="35000"/>
      </a:schemeClr>
    </cs:fontRef>
    <cs:spPr>
      <a:solidFill>
        <a:schemeClr val="lt1">
          <a:alpha val="75000"/>
        </a:schemeClr>
      </a:solidFill>
      <a:ln w="9525">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317500" algn="ctr" rotWithShape="0">
          <a:prstClr val="black">
            <a:alpha val="25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20000"/>
          </a:prstClr>
        </a:outerShdw>
      </a:effectLst>
      <a:scene3d>
        <a:camera prst="orthographicFront"/>
        <a:lightRig rig="threePt" dir="t"/>
      </a:scene3d>
      <a:sp3d prstMaterial="matte"/>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noFill/>
      <a:ln w="9525" cap="flat" cmpd="sng" algn="ctr">
        <a:solidFill>
          <a:schemeClr val="dk1">
            <a:lumMod val="15000"/>
            <a:lumOff val="85000"/>
          </a:schemeClr>
        </a:solidFill>
        <a:round/>
      </a:ln>
    </cs:spPr>
    <cs:defRPr sz="1197" kern="1200"/>
  </cs:dataTable>
  <cs:downBar>
    <cs:lnRef idx="0"/>
    <cs:fillRef idx="0"/>
    <cs:effectRef idx="0"/>
    <cs:fontRef idx="minor">
      <a:schemeClr val="dk1"/>
    </cs:fontRef>
    <cs:spPr>
      <a:solidFill>
        <a:schemeClr val="dk1">
          <a:lumMod val="75000"/>
          <a:lumOff val="25000"/>
        </a:schemeClr>
      </a:solidFill>
      <a:ln w="9525" cap="flat" cmpd="sng" algn="ctr">
        <a:solidFill>
          <a:schemeClr val="dk1">
            <a:lumMod val="65000"/>
            <a:lumOff val="35000"/>
          </a:schemeClr>
        </a:solidFill>
        <a:round/>
      </a:ln>
    </cs:spPr>
  </cs:downBar>
  <cs:dropLine>
    <cs:lnRef idx="0"/>
    <cs:fillRef idx="0"/>
    <cs:effectRef idx="0"/>
    <cs:fontRef idx="minor">
      <a:schemeClr val="dk1"/>
    </cs:fontRef>
    <cs:spPr>
      <a:ln w="9525" cap="flat" cmpd="sng" algn="ctr">
        <a:solidFill>
          <a:schemeClr val="dk1">
            <a:lumMod val="35000"/>
            <a:lumOff val="65000"/>
          </a:schemeClr>
        </a:solidFill>
        <a:round/>
      </a:ln>
    </cs:spPr>
  </cs:dropLine>
  <cs:errorBar>
    <cs:lnRef idx="0"/>
    <cs:fillRef idx="0"/>
    <cs:effectRef idx="0"/>
    <cs:fontRef idx="minor">
      <a:schemeClr val="dk1"/>
    </cs:fontRef>
    <cs:spPr>
      <a:ln w="9525" cap="flat" cmpd="sng" algn="ctr">
        <a:solidFill>
          <a:schemeClr val="dk1">
            <a:lumMod val="65000"/>
            <a:lumOff val="35000"/>
          </a:schemeClr>
        </a:solidFill>
        <a:round/>
      </a:ln>
    </cs:spPr>
  </cs:errorBar>
  <cs:floor>
    <cs:lnRef idx="0"/>
    <cs:fillRef idx="0"/>
    <cs:effectRef idx="0"/>
    <cs:fontRef idx="minor">
      <a:schemeClr val="dk1"/>
    </cs:fontRef>
    <cs:spPr>
      <a:noFill/>
      <a:ln>
        <a:noFill/>
      </a:ln>
    </cs:spPr>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w="9525" cap="flat" cmpd="sng" algn="ctr">
        <a:solidFill>
          <a:schemeClr val="dk1">
            <a:lumMod val="5000"/>
            <a:lumOff val="95000"/>
          </a:schemeClr>
        </a:solidFill>
        <a:round/>
      </a:ln>
    </cs:spPr>
  </cs:gridlineMinor>
  <cs:hiLoLine>
    <cs:lnRef idx="0"/>
    <cs:fillRef idx="0"/>
    <cs:effectRef idx="0"/>
    <cs:fontRef idx="minor">
      <a:schemeClr val="dk1"/>
    </cs:fontRef>
    <cs:spPr>
      <a:ln w="9525" cap="flat" cmpd="sng" algn="ctr">
        <a:solidFill>
          <a:schemeClr val="dk1">
            <a:lumMod val="50000"/>
            <a:lumOff val="50000"/>
          </a:schemeClr>
        </a:solidFill>
        <a:round/>
      </a:ln>
    </cs:spPr>
  </cs:hiLoLine>
  <cs:leaderLine>
    <cs:lnRef idx="0"/>
    <cs:fillRef idx="0"/>
    <cs:effectRef idx="0"/>
    <cs:fontRef idx="minor">
      <a:schemeClr val="dk1"/>
    </cs:fontRef>
    <cs:spPr>
      <a:ln w="9525" cap="flat" cmpd="sng" algn="ctr">
        <a:solidFill>
          <a:schemeClr val="dk1">
            <a:lumMod val="35000"/>
            <a:lumOff val="65000"/>
          </a:schemeClr>
        </a:solidFill>
        <a:round/>
      </a:ln>
    </cs:spPr>
  </cs:leaderLine>
  <cs:legend>
    <cs:lnRef idx="0"/>
    <cs:fillRef idx="0"/>
    <cs:effectRef idx="0"/>
    <cs:fontRef idx="minor">
      <a:schemeClr val="dk1">
        <a:lumMod val="65000"/>
        <a:lumOff val="35000"/>
      </a:schemeClr>
    </cs:fontRef>
    <cs:spPr>
      <a:solidFill>
        <a:schemeClr val="lt1">
          <a:alpha val="78000"/>
        </a:schemeClr>
      </a:solidFill>
    </cs:spPr>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dk1">
        <a:lumMod val="65000"/>
        <a:lumOff val="35000"/>
      </a:schemeClr>
    </cs:fontRef>
    <cs:defRPr sz="1197" kern="1200"/>
  </cs:seriesAxis>
  <cs:seriesLine>
    <cs:lnRef idx="0"/>
    <cs:fillRef idx="0"/>
    <cs:effectRef idx="0"/>
    <cs:fontRef idx="minor">
      <a:schemeClr val="dk1"/>
    </cs:fontRef>
    <cs:spPr>
      <a:ln w="9525" cap="flat" cmpd="sng" algn="ctr">
        <a:solidFill>
          <a:schemeClr val="dk1">
            <a:lumMod val="35000"/>
            <a:lumOff val="65000"/>
          </a:schemeClr>
        </a:solidFill>
        <a:round/>
      </a:ln>
    </cs:spPr>
  </cs:seriesLine>
  <cs:title>
    <cs:lnRef idx="0"/>
    <cs:fillRef idx="0"/>
    <cs:effectRef idx="0"/>
    <cs:fontRef idx="minor">
      <a:schemeClr val="dk1">
        <a:lumMod val="65000"/>
        <a:lumOff val="35000"/>
      </a:schemeClr>
    </cs:fontRef>
    <cs:defRPr sz="2200" b="1" kern="120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dk1">
        <a:lumMod val="65000"/>
        <a:lumOff val="35000"/>
      </a:schemeClr>
    </cs:fontRef>
    <cs:defRPr sz="1197" kern="1200"/>
  </cs:trendlineLabel>
  <cs:upBar>
    <cs:lnRef idx="0"/>
    <cs:fillRef idx="0"/>
    <cs:effectRef idx="0"/>
    <cs:fontRef idx="minor">
      <a:schemeClr val="dk1"/>
    </cs:fontRef>
    <cs:spPr>
      <a:solidFill>
        <a:schemeClr val="lt1"/>
      </a:solidFill>
      <a:ln w="9525" cap="flat" cmpd="sng" algn="ctr">
        <a:solidFill>
          <a:schemeClr val="dk1">
            <a:lumMod val="65000"/>
            <a:lumOff val="35000"/>
          </a:schemeClr>
        </a:solidFill>
        <a:round/>
      </a:ln>
    </cs:spPr>
  </cs:upBar>
  <cs:valueAxis>
    <cs:lnRef idx="0"/>
    <cs:fillRef idx="0"/>
    <cs:effectRef idx="0"/>
    <cs:fontRef idx="minor">
      <a:schemeClr val="dk1">
        <a:lumMod val="65000"/>
        <a:lumOff val="35000"/>
      </a:schemeClr>
    </cs:fontRef>
    <cs:defRPr sz="1197" kern="1200"/>
  </cs:valueAxis>
  <cs:wall>
    <cs:lnRef idx="0"/>
    <cs:fillRef idx="0"/>
    <cs:effectRef idx="0"/>
    <cs:fontRef idx="minor">
      <a:schemeClr val="dk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D4E770E-3CB0-D842-96F9-6D7BD1BD0774}" type="datetimeFigureOut">
              <a:rPr lang="en-US" smtClean="0"/>
              <a:t>9/29/26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92F2C43-C22A-A74D-9B5F-4CB8AB7281F7}" type="slidenum">
              <a:rPr lang="en-US" smtClean="0"/>
              <a:t>‹#›</a:t>
            </a:fld>
            <a:endParaRPr lang="en-US"/>
          </a:p>
        </p:txBody>
      </p:sp>
    </p:spTree>
    <p:extLst>
      <p:ext uri="{BB962C8B-B14F-4D97-AF65-F5344CB8AC3E}">
        <p14:creationId xmlns:p14="http://schemas.microsoft.com/office/powerpoint/2010/main" val="29692197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t>Open with the photo: these are juvenile landlocked salmon and sculpins Chris Howe and Noah Duncan picked up along 300 feet of one bank at Little A Rapids the evening of July 27, 2026, after the latest McKay Station trip event. That's the story tonight — Maine's largest hydro relicensing, and why it matters to anglers in Massachusetts.</a:t>
            </a:r>
          </a:p>
        </p:txBody>
      </p:sp>
      <p:sp>
        <p:nvSpPr>
          <p:cNvPr id="4" name="Slide Number Placeholder 3"/>
          <p:cNvSpPr>
            <a:spLocks noGrp="1"/>
          </p:cNvSpPr>
          <p:nvPr>
            <p:ph type="sldNum" sz="quarter" idx="5"/>
          </p:nvPr>
        </p:nvSpPr>
        <p:spPr/>
        <p:txBody>
          <a:bodyPr/>
          <a:lstStyle/>
          <a:p>
            <a:fld id="{E92F2C43-C22A-A74D-9B5F-4CB8AB7281F7}" type="slidenum">
              <a:rPr lang="en-US" smtClean="0"/>
              <a:t>1</a:t>
            </a:fld>
            <a:endParaRPr lang="en-US"/>
          </a:p>
        </p:txBody>
      </p:sp>
    </p:spTree>
    <p:extLst>
      <p:ext uri="{BB962C8B-B14F-4D97-AF65-F5344CB8AC3E}">
        <p14:creationId xmlns:p14="http://schemas.microsoft.com/office/powerpoint/2010/main" val="30183409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The West Branch is one of New England's premier coldwater rivers. The current licenses expire September 30 — two days from now. Whatever FERC issues next will govern this river for the next 40 years.</a:t>
            </a:r>
          </a:p>
        </p:txBody>
      </p:sp>
      <p:sp>
        <p:nvSpPr>
          <p:cNvPr id="4" name="Slide Number Placeholder 3"/>
          <p:cNvSpPr>
            <a:spLocks noGrp="1"/>
          </p:cNvSpPr>
          <p:nvPr>
            <p:ph type="sldNum" sz="quarter" idx="5"/>
          </p:nvPr>
        </p:nvSpPr>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Backup: the two projects and their developments.</a:t>
            </a:r>
          </a:p>
        </p:txBody>
      </p:sp>
      <p:sp>
        <p:nvSpPr>
          <p:cNvPr id="4" name="Slide Number Placeholder 3"/>
          <p:cNvSpPr>
            <a:spLocks noGrp="1"/>
          </p:cNvSpPr>
          <p:nvPr>
            <p:ph type="sldNum" sz="quarter" idx="5"/>
          </p:nvPr>
        </p:nvSpPr>
        <p:spPr/>
        <p:txBody>
          <a:bodyPr/>
          <a:lstStyle/>
          <a:p>
            <a:fld id="{2458B62D-ED77-664E-BF74-1F746E68F15B}" type="slidenum">
              <a:rPr lang="en-US" smtClean="0"/>
              <a:t>3</a:t>
            </a:fld>
            <a:endParaRPr lang="en-US"/>
          </a:p>
        </p:txBody>
      </p:sp>
    </p:spTree>
    <p:extLst>
      <p:ext uri="{BB962C8B-B14F-4D97-AF65-F5344CB8AC3E}">
        <p14:creationId xmlns:p14="http://schemas.microsoft.com/office/powerpoint/2010/main" val="6586082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Wild fish, no stocking, mostly fly-fishing-only water. These are the fish the license terms decide the future of. The size and abundance trends are tied to how the river is operated, not to biology.</a:t>
            </a:r>
          </a:p>
        </p:txBody>
      </p:sp>
      <p:sp>
        <p:nvSpPr>
          <p:cNvPr id="4" name="Slide Number Placeholder 3"/>
          <p:cNvSpPr>
            <a:spLocks noGrp="1"/>
          </p:cNvSpPr>
          <p:nvPr>
            <p:ph type="sldNum" sz="quarter" idx="5"/>
          </p:nvPr>
        </p:nvSpPr>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Two projects, five powerhouses, relicensed together — the largest hydro generation complex in Maine, owned by Brookfield.</a:t>
            </a:r>
          </a:p>
        </p:txBody>
      </p:sp>
      <p:sp>
        <p:nvSpPr>
          <p:cNvPr id="4" name="Slide Number Placeholder 3"/>
          <p:cNvSpPr>
            <a:spLocks noGrp="1"/>
          </p:cNvSpPr>
          <p:nvPr>
            <p:ph type="sldNum" sz="quarter" idx="5"/>
          </p:nvPr>
        </p:nvSpPr>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Brookfield owns about 83% of Maine's hydro capacity. Operations are centralized, local staffing has shrunk, and it is the same company that owns the Deerfield projects many of you know.</a:t>
            </a:r>
          </a:p>
        </p:txBody>
      </p:sp>
      <p:sp>
        <p:nvSpPr>
          <p:cNvPr id="4" name="Slide Number Placeholder 3"/>
          <p:cNvSpPr>
            <a:spLocks noGrp="1"/>
          </p:cNvSpPr>
          <p:nvPr>
            <p:ph type="sldNum" sz="quarter" idx="5"/>
          </p:nvPr>
        </p:nvSpPr>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The 1996 license was written for Great Northern Paper when it was Maine's largest employer. Environmental protections were weakened under that pressure — and those terms still run the river today.</a:t>
            </a:r>
          </a:p>
        </p:txBody>
      </p:sp>
      <p:sp>
        <p:nvSpPr>
          <p:cNvPr id="4" name="Slide Number Placeholder 3"/>
          <p:cNvSpPr>
            <a:spLocks noGrp="1"/>
          </p:cNvSpPr>
          <p:nvPr>
            <p:ph type="sldNum" sz="quarter" idx="5"/>
          </p:nvPr>
        </p:nvSpPr>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The license treats outages as acts of nature — no violation, no consequence. Three trip events in four years have killed fish: July 2023, June 2025, and July 27 of this year.</a:t>
            </a:r>
          </a:p>
        </p:txBody>
      </p:sp>
      <p:sp>
        <p:nvSpPr>
          <p:cNvPr id="4" name="Slide Number Placeholder 3"/>
          <p:cNvSpPr>
            <a:spLocks noGrp="1"/>
          </p:cNvSpPr>
          <p:nvPr>
            <p:ph type="sldNum" sz="quarter" idx="5"/>
          </p:nvPr>
        </p:nvSpPr>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These photos come from Brookfield's 2022 stranding study and TU volunteer surveys. The events are short, but the biological consequences are large — fish, eggs and the insects they feed on.</a:t>
            </a:r>
          </a:p>
        </p:txBody>
      </p:sp>
      <p:sp>
        <p:nvSpPr>
          <p:cNvPr id="4" name="Slide Number Placeholder 3"/>
          <p:cNvSpPr>
            <a:spLocks noGrp="1"/>
          </p:cNvSpPr>
          <p:nvPr>
            <p:ph type="sldNum" sz="quarter" idx="5"/>
          </p:nvPr>
        </p:nvSpPr>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On July 27 a cross-arm broke on the McKay Station transmission line — the second cross-arm failure in 13 months. Flows dropped from about 2,400 to about 450 cfs for more than two hours. Chris Howe and Noah Duncan collected the dead fish at Little A Rapids that evening. Scaling up the fish found on 300 feet of one bank gives TU's preliminary estimate of 3,860 landlocked salmon parr, and up to about 7,700 if the stranded fish they released are counted. Brookfield did no field survey. The line also started a fire, which guide Todd Mercer and others fought with backpack pumps until the Maine Forest Service arrived.</a:t>
            </a:r>
          </a:p>
        </p:txBody>
      </p:sp>
      <p:sp>
        <p:nvSpPr>
          <p:cNvPr id="4" name="Slide Number Placeholder 3"/>
          <p:cNvSpPr>
            <a:spLocks noGrp="1"/>
          </p:cNvSpPr>
          <p:nvPr>
            <p:ph type="sldNum" sz="quarter" idx="5"/>
          </p:nvPr>
        </p:nvSpPr>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Backup: media coverage. Press releases produced coverage of the July 27 trip event and the relicensing in Bangor print and TV media. The BDN ran the July 30 story and an August 17 Maine Focus piece; WABI covered the DEP investigation on July 31.</a:t>
            </a:r>
          </a:p>
        </p:txBody>
      </p:sp>
      <p:sp>
        <p:nvSpPr>
          <p:cNvPr id="4" name="Slide Number Placeholder 3"/>
          <p:cNvSpPr>
            <a:spLocks noGrp="1"/>
          </p:cNvSpPr>
          <p:nvPr>
            <p:ph type="sldNum" sz="quarter" idx="5"/>
          </p:nvPr>
        </p:nvSpPr>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FERC's compliance staff answered on August 27 with an Additional Information Request that cites TU's comments by name repeatedly. Brookfield has 60 days. The most important item is the last one: FERC found that the Article 402 outage flow does not protect fish, and told Brookfield to propose how it will address these fish kills until a new license issues.</a:t>
            </a:r>
          </a:p>
        </p:txBody>
      </p:sp>
      <p:sp>
        <p:nvSpPr>
          <p:cNvPr id="4" name="Slide Number Placeholder 3"/>
          <p:cNvSpPr>
            <a:spLocks noGrp="1"/>
          </p:cNvSpPr>
          <p:nvPr>
            <p:ph type="sldNum" sz="quarter" idx="5"/>
          </p:nvPr>
        </p:nvSpPr>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Maine DEP, which decides the state Water Quality Certification, found that these outages violate state water quality standards. It asked FERC for interim measures now and a permanent fix in the new license — including two of TU's long-standing asks, the Telos Bridge gauge and a dam keeper. Brookfield filed its certification applications on August 27; MDEP has until August 27, 2027 to act.</a:t>
            </a:r>
          </a:p>
        </p:txBody>
      </p:sp>
      <p:sp>
        <p:nvSpPr>
          <p:cNvPr id="4" name="Slide Number Placeholder 3"/>
          <p:cNvSpPr>
            <a:spLocks noGrp="1"/>
          </p:cNvSpPr>
          <p:nvPr>
            <p:ph type="sldNum" sz="quarter" idx="5"/>
          </p:nvPr>
        </p:nvSpPr>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TU volunteers did field work for the stranding study, the ramping study and fishability/</a:t>
            </a:r>
            <a:r>
              <a:rPr dirty="0" err="1"/>
              <a:t>wadability</a:t>
            </a:r>
            <a:r>
              <a:rPr dirty="0"/>
              <a:t> assessments — organized evidence, not anecdote.</a:t>
            </a:r>
          </a:p>
        </p:txBody>
      </p:sp>
      <p:sp>
        <p:nvSpPr>
          <p:cNvPr id="4" name="Slide Number Placeholder 3"/>
          <p:cNvSpPr>
            <a:spLocks noGrp="1"/>
          </p:cNvSpPr>
          <p:nvPr>
            <p:ph type="sldNum" sz="quarter" idx="5"/>
          </p:nvPr>
        </p:nvSpPr>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Neal Hagstrom ran a four-month professional angler survey in summer 2025, without pay, filling data gaps Brookfield never addressed. The survey documented warmer and more variable water, smaller fish, and flow instability that disrupts feeding and access.</a:t>
            </a:r>
          </a:p>
        </p:txBody>
      </p:sp>
      <p:sp>
        <p:nvSpPr>
          <p:cNvPr id="4" name="Slide Number Placeholder 3"/>
          <p:cNvSpPr>
            <a:spLocks noGrp="1"/>
          </p:cNvSpPr>
          <p:nvPr>
            <p:ph type="sldNum" sz="quarter" idx="5"/>
          </p:nvPr>
        </p:nvSpPr>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Guides report shortened and canceled trips, and repeat clients notice the fish getting smaller.</a:t>
            </a:r>
          </a:p>
        </p:txBody>
      </p:sp>
      <p:sp>
        <p:nvSpPr>
          <p:cNvPr id="4" name="Slide Number Placeholder 3"/>
          <p:cNvSpPr>
            <a:spLocks noGrp="1"/>
          </p:cNvSpPr>
          <p:nvPr>
            <p:ph type="sldNum" sz="quarter" idx="5"/>
          </p:nvPr>
        </p:nvSpPr>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The West Branch economy is guides, sporting camps, rafting and lodging — it depends on the river.</a:t>
            </a:r>
          </a:p>
        </p:txBody>
      </p:sp>
      <p:sp>
        <p:nvSpPr>
          <p:cNvPr id="4" name="Slide Number Placeholder 3"/>
          <p:cNvSpPr>
            <a:spLocks noGrp="1"/>
          </p:cNvSpPr>
          <p:nvPr>
            <p:ph type="sldNum" sz="quarter" idx="5"/>
          </p:nvPr>
        </p:nvSpPr>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The survey put the 2025 value at about $1.87 million, with a projected 50-year cumulative impact of about $164 million.</a:t>
            </a:r>
          </a:p>
        </p:txBody>
      </p:sp>
      <p:sp>
        <p:nvSpPr>
          <p:cNvPr id="4" name="Slide Number Placeholder 3"/>
          <p:cNvSpPr>
            <a:spLocks noGrp="1"/>
          </p:cNvSpPr>
          <p:nvPr>
            <p:ph type="sldNum" sz="quarter" idx="5"/>
          </p:nvPr>
        </p:nvSpPr>
        <p:spPr/>
        <p:txBody>
          <a:bodyPr/>
          <a:lstStyle/>
          <a:p>
            <a:fld id="{E92F2C43-C22A-A74D-9B5F-4CB8AB7281F7}" type="slidenum">
              <a:rPr lang="en-US" smtClean="0"/>
              <a:t>18</a:t>
            </a:fld>
            <a:endParaRPr lang="en-US"/>
          </a:p>
        </p:txBody>
      </p:sp>
    </p:spTree>
    <p:extLst>
      <p:ext uri="{BB962C8B-B14F-4D97-AF65-F5344CB8AC3E}">
        <p14:creationId xmlns:p14="http://schemas.microsoft.com/office/powerpoint/2010/main" val="229136587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Last year I described four user groups working together. On August 25 the coalition filed with 17 signers representing 19 organizations — anglers, lake camp owners, whitewater and hiking groups, river conservation groups, and the guides whose livelihoods depend on the river.</a:t>
            </a:r>
          </a:p>
        </p:txBody>
      </p:sp>
      <p:sp>
        <p:nvSpPr>
          <p:cNvPr id="4" name="Slide Number Placeholder 3"/>
          <p:cNvSpPr>
            <a:spLocks noGrp="1"/>
          </p:cNvSpPr>
          <p:nvPr>
            <p:ph type="sldNum" sz="quarter" idx="5"/>
          </p:nvPr>
        </p:nvSpPr>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Here is everyone who signed: 17 signature blocks representing 19 organizations — national groups like American Rivers, American Whitewater, AMC and the Atlantic Salmon Federation; the Chesuncook and Caribou lake associations and the largest landowner on Ripogenus Lake; and seven guide services and outdoor businesses. NRCM filed separate comments supporting ours.</a:t>
            </a:r>
          </a:p>
        </p:txBody>
      </p:sp>
      <p:sp>
        <p:nvSpPr>
          <p:cNvPr id="4" name="Slide Number Placeholder 3"/>
          <p:cNvSpPr>
            <a:spLocks noGrp="1"/>
          </p:cNvSpPr>
          <p:nvPr>
            <p:ph type="sldNum" sz="quarter" idx="5"/>
          </p:nvPr>
        </p:nvSpPr>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The coalition filed one combined set of comments in both dockets on August 25. The core argument: Brookfield's application treats these as the storage projects they were when the mills ran, not the peaking merchant generators they are today — and the record Brookfield built is too thin to support new 40-year licenses.</a:t>
            </a:r>
          </a:p>
        </p:txBody>
      </p:sp>
      <p:sp>
        <p:nvSpPr>
          <p:cNvPr id="4" name="Slide Number Placeholder 3"/>
          <p:cNvSpPr>
            <a:spLocks noGrp="1"/>
          </p:cNvSpPr>
          <p:nvPr>
            <p:ph type="sldNum" sz="quarter" idx="5"/>
          </p:nvPr>
        </p:nvSpPr>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These are the specific conditions the coalition asked FERC to write into the licenses. Where FERC thinks the record is too thin for a final number, we asked for the studies plus an adaptive-management framework and interim protections — not another 30 years of open-ended study obligations.</a:t>
            </a:r>
          </a:p>
        </p:txBody>
      </p:sp>
      <p:sp>
        <p:nvSpPr>
          <p:cNvPr id="4" name="Slide Number Placeholder 3"/>
          <p:cNvSpPr>
            <a:spLocks noGrp="1"/>
          </p:cNvSpPr>
          <p:nvPr>
            <p:ph type="sldNum" sz="quarter" idx="5"/>
          </p:nvPr>
        </p:nvSpPr>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Public support: 87 people filed individual comments in August backing the coalition's positions. Most are from Maine — but Massachusetts is number one outside Maine, from Milton, Berkley, Waltham, Framingham, Dighton and Franklin. Your comments count.</a:t>
            </a:r>
          </a:p>
        </p:txBody>
      </p:sp>
      <p:sp>
        <p:nvSpPr>
          <p:cNvPr id="4" name="Slide Number Placeholder 3"/>
          <p:cNvSpPr>
            <a:spLocks noGrp="1"/>
          </p:cNvSpPr>
          <p:nvPr>
            <p:ph type="sldNum" sz="quarter" idx="5"/>
          </p:nvPr>
        </p:nvSpPr>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These are the enforceable operating conditions the coalition is asking FERC to write into the new licenses.</a:t>
            </a:r>
          </a:p>
        </p:txBody>
      </p:sp>
      <p:sp>
        <p:nvSpPr>
          <p:cNvPr id="4" name="Slide Number Placeholder 3"/>
          <p:cNvSpPr>
            <a:spLocks noGrp="1"/>
          </p:cNvSpPr>
          <p:nvPr>
            <p:ph type="sldNum" sz="quarter" idx="5"/>
          </p:nvPr>
        </p:nvSpPr>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These are the lake-level numbers in the coalition's proposed Water Use Plan, developed with the Caribou and Chesuncook lake associations: stay within a foot and a half of full through mid-June for smelt spawning and loons, then no more than 4.9 feet down by mid-September.</a:t>
            </a:r>
          </a:p>
        </p:txBody>
      </p:sp>
      <p:sp>
        <p:nvSpPr>
          <p:cNvPr id="4" name="Slide Number Placeholder 3"/>
          <p:cNvSpPr>
            <a:spLocks noGrp="1"/>
          </p:cNvSpPr>
          <p:nvPr>
            <p:ph type="sldNum" sz="quarter" idx="5"/>
          </p:nvPr>
        </p:nvSpPr>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Backup: the peaking literature — hydropeaking harms smaller fish and early life stages.</a:t>
            </a:r>
          </a:p>
        </p:txBody>
      </p:sp>
      <p:sp>
        <p:nvSpPr>
          <p:cNvPr id="4" name="Slide Number Placeholder 3"/>
          <p:cNvSpPr>
            <a:spLocks noGrp="1"/>
          </p:cNvSpPr>
          <p:nvPr>
            <p:ph type="sldNum" sz="quarter" idx="5"/>
          </p:nvPr>
        </p:nvSpPr>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Ramping: the coalition asked for a hard limit — no more than one inch per hour of stage change, or alternatively 25 percent per hour of flow change, whichever the data show is more protective. MDIFW has recommended the same 25 percent figure.</a:t>
            </a:r>
          </a:p>
        </p:txBody>
      </p:sp>
      <p:sp>
        <p:nvSpPr>
          <p:cNvPr id="4" name="Slide Number Placeholder 3"/>
          <p:cNvSpPr>
            <a:spLocks noGrp="1"/>
          </p:cNvSpPr>
          <p:nvPr>
            <p:ph type="sldNum" sz="quarter" idx="5"/>
          </p:nvPr>
        </p:nvSpPr>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The coalition asks for a year-round 200 to 400 cfs cold-water flow through the Upper Gorge, drawn from the deep gates. Sluice-gate water in the gorge hit 77 degrees in August 2025.</a:t>
            </a:r>
          </a:p>
        </p:txBody>
      </p:sp>
      <p:sp>
        <p:nvSpPr>
          <p:cNvPr id="4" name="Slide Number Placeholder 3"/>
          <p:cNvSpPr>
            <a:spLocks noGrp="1"/>
          </p:cNvSpPr>
          <p:nvPr>
            <p:ph type="sldNum" sz="quarter" idx="5"/>
          </p:nvPr>
        </p:nvSpPr>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The fix for stranding is not complicated: an instant outage flow so the river never drops to leakage, ramping limits, someone on site who can open a gate, and an independent gage so we have real data. These two parr were found on dry cobble during the October 2022 stranding study.</a:t>
            </a:r>
          </a:p>
        </p:txBody>
      </p:sp>
      <p:sp>
        <p:nvSpPr>
          <p:cNvPr id="4" name="Slide Number Placeholder 3"/>
          <p:cNvSpPr>
            <a:spLocks noGrp="1"/>
          </p:cNvSpPr>
          <p:nvPr>
            <p:ph type="sldNum" sz="quarter" idx="5"/>
          </p:nvPr>
        </p:nvSpPr>
        <p:spPr/>
        <p:txBody>
          <a:bodyPr/>
          <a:lstStyle/>
          <a:p>
            <a:fld id="{E92F2C43-C22A-A74D-9B5F-4CB8AB7281F7}" type="slidenum">
              <a:rPr lang="en-US" smtClean="0"/>
              <a:t>29</a:t>
            </a:fld>
            <a:endParaRPr lang="en-US"/>
          </a:p>
        </p:txBody>
      </p:sp>
    </p:spTree>
    <p:extLst>
      <p:ext uri="{BB962C8B-B14F-4D97-AF65-F5344CB8AC3E}">
        <p14:creationId xmlns:p14="http://schemas.microsoft.com/office/powerpoint/2010/main" val="89596724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Below Stone Dam, Brookfield proposes 200 cfs — enough to wade across bank to bank. The coalition asks for 500 to 700 cfs, a level that supports adult brook trout and good insect production.</a:t>
            </a:r>
          </a:p>
        </p:txBody>
      </p:sp>
      <p:sp>
        <p:nvSpPr>
          <p:cNvPr id="4" name="Slide Number Placeholder 3"/>
          <p:cNvSpPr>
            <a:spLocks noGrp="1"/>
          </p:cNvSpPr>
          <p:nvPr>
            <p:ph type="sldNum" sz="quarter" idx="5"/>
          </p:nvPr>
        </p:nvSpPr>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Fish passage is a lesser concern on the West Branch itself, but eels are documented below McKay Station and passage matters for the Penobscot Mills project.</a:t>
            </a:r>
          </a:p>
        </p:txBody>
      </p:sp>
      <p:sp>
        <p:nvSpPr>
          <p:cNvPr id="4" name="Slide Number Placeholder 3"/>
          <p:cNvSpPr>
            <a:spLocks noGrp="1"/>
          </p:cNvSpPr>
          <p:nvPr>
            <p:ph type="sldNum" sz="quarter" idx="5"/>
          </p:nvPr>
        </p:nvSpPr>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What's next. TU filed its Motion to Intervene and Protest on August 19, so we are a formal party. The licenses expire September 30 and the projects will run on annual licenses. Brookfield's answers to FERC are due around October 26. TU will comment on the Water Quality Certification applications in early December, and MDEP must decide by August 27, 2027. Then FERC does its environmental review and issues licenses that will run for decades.</a:t>
            </a:r>
          </a:p>
        </p:txBody>
      </p:sp>
      <p:sp>
        <p:nvSpPr>
          <p:cNvPr id="4" name="Slide Number Placeholder 3"/>
          <p:cNvSpPr>
            <a:spLocks noGrp="1"/>
          </p:cNvSpPr>
          <p:nvPr>
            <p:ph type="sldNum" sz="quarter" idx="5"/>
          </p:nvPr>
        </p:nvSpPr>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This matters beyond Maine. Weak licenses get copied. And out-of-state voices count — Massachusetts residents filed more supporting comments than any other state outside Maine.</a:t>
            </a:r>
          </a:p>
        </p:txBody>
      </p:sp>
      <p:sp>
        <p:nvSpPr>
          <p:cNvPr id="4" name="Slide Number Placeholder 3"/>
          <p:cNvSpPr>
            <a:spLocks noGrp="1"/>
          </p:cNvSpPr>
          <p:nvPr>
            <p:ph type="sldNum" sz="quarter" idx="5"/>
          </p:nvPr>
        </p:nvSpPr>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Brookfield plans for litigation as a matter of course. Response windows after a license issues are short, and grant money for advocacy and litigation is almost impossible to get. That's why the Legal Defense Fund exists.</a:t>
            </a:r>
          </a:p>
        </p:txBody>
      </p:sp>
      <p:sp>
        <p:nvSpPr>
          <p:cNvPr id="4" name="Slide Number Placeholder 3"/>
          <p:cNvSpPr>
            <a:spLocks noGrp="1"/>
          </p:cNvSpPr>
          <p:nvPr>
            <p:ph type="sldNum" sz="quarter" idx="5"/>
          </p:nvPr>
        </p:nvSpPr>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Brookfield's pattern elsewhere in Maine. On the lower Kennebec it withdrew its certification applications and is selling the four dams to The Nature Conservancy, blaming the regulatory landscape. At Ellsworth, MDEP has denied certification twice; Brookfield fought the first denial all the way to the Law Court, which dismissed the appeal in January 2025, and it appealed the second denial on July 2. At Lewiston Falls, MDEP granted certification with eel passage and other conditions, and Brookfield sued on July 30 to strike five of them. We like where we stand on the West Branch. But if MDEP and FERC give us what we are asking for, we expect Brookfield to appeal and sue, possibly all the way to the Supreme Court. That is why the Legal Defense Fund matters.</a:t>
            </a:r>
          </a:p>
        </p:txBody>
      </p:sp>
      <p:sp>
        <p:nvSpPr>
          <p:cNvPr id="4" name="Slide Number Placeholder 3"/>
          <p:cNvSpPr>
            <a:spLocks noGrp="1"/>
          </p:cNvSpPr>
          <p:nvPr>
            <p:ph type="sldNum" sz="quarter" idx="5"/>
          </p:nvPr>
        </p:nvSpPr>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The Legal Defense Fund supports several Maine relicensings. Not every case needs litigation — the fund supports the right tool for the situation.</a:t>
            </a:r>
          </a:p>
        </p:txBody>
      </p:sp>
      <p:sp>
        <p:nvSpPr>
          <p:cNvPr id="4" name="Slide Number Placeholder 3"/>
          <p:cNvSpPr>
            <a:spLocks noGrp="1"/>
          </p:cNvSpPr>
          <p:nvPr>
            <p:ph type="sldNum" sz="quarter" idx="5"/>
          </p:nvPr>
        </p:nvSpPr>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Thank you — and thanks to Fran Smith, Peter Schilling and Mike Bartlett for making this possible. Contact information and the donation link are on the slide.</a:t>
            </a:r>
          </a:p>
        </p:txBody>
      </p:sp>
      <p:sp>
        <p:nvSpPr>
          <p:cNvPr id="4" name="Slide Number Placeholder 3"/>
          <p:cNvSpPr>
            <a:spLocks noGrp="1"/>
          </p:cNvSpPr>
          <p:nvPr>
            <p:ph type="sldNum" sz="quarter" idx="5"/>
          </p:nvPr>
        </p:nvSpPr>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Questions.</a:t>
            </a:r>
          </a:p>
        </p:txBody>
      </p:sp>
      <p:sp>
        <p:nvSpPr>
          <p:cNvPr id="4" name="Slide Number Placeholder 3"/>
          <p:cNvSpPr>
            <a:spLocks noGrp="1"/>
          </p:cNvSpPr>
          <p:nvPr>
            <p:ph type="sldNum" sz="quarter" idx="5"/>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BCAD085-E8A6-8845-BD4E-CB4CCA059FC4}" type="datetimeFigureOut">
              <a:rPr lang="en-US" smtClean="0"/>
              <a:t>9/29/26</a:t>
            </a:fld>
            <a:endParaRPr lang="en-US"/>
          </a:p>
        </p:txBody>
      </p:sp>
      <p:sp>
        <p:nvSpPr>
          <p:cNvPr id="5" name="Footer Placeholder 4"/>
          <p:cNvSpPr>
            <a:spLocks noGrp="1"/>
          </p:cNvSpPr>
          <p:nvPr>
            <p:ph type="ftr" sz="quarter" idx="11"/>
          </p:nvPr>
        </p:nvSpPr>
        <p:spPr/>
        <p:txBody>
          <a:bodyPr/>
          <a:lstStyle/>
          <a:p>
            <a:endParaRPr lang="en-US"/>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270058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BCAD085-E8A6-8845-BD4E-CB4CCA059FC4}" type="datetimeFigureOut">
              <a:rPr lang="en-US" smtClean="0"/>
              <a:t>9/29/26</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418546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9/29/26</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9605701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BCAD085-E8A6-8845-BD4E-CB4CCA059FC4}" type="datetimeFigureOut">
              <a:rPr lang="en-US" smtClean="0"/>
              <a:t>9/29/26</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292415446"/>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BCAD085-E8A6-8845-BD4E-CB4CCA059FC4}" type="datetimeFigureOut">
              <a:rPr lang="en-US" smtClean="0"/>
              <a:t>9/29/26</a:t>
            </a:fld>
            <a:endParaRPr lang="en-US"/>
          </a:p>
        </p:txBody>
      </p:sp>
      <p:sp>
        <p:nvSpPr>
          <p:cNvPr id="8" name="Footer Placeholder 7"/>
          <p:cNvSpPr>
            <a:spLocks noGrp="1"/>
          </p:cNvSpPr>
          <p:nvPr>
            <p:ph type="ftr" sz="quarter" idx="11"/>
          </p:nvPr>
        </p:nvSpPr>
        <p:spPr/>
        <p:txBody>
          <a:bodyPr/>
          <a:lstStyle/>
          <a:p>
            <a:endParaRPr lang="en-US"/>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5184451"/>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BCAD085-E8A6-8845-BD4E-CB4CCA059FC4}" type="datetimeFigureOut">
              <a:rPr lang="en-US" smtClean="0"/>
              <a:t>9/29/26</a:t>
            </a:fld>
            <a:endParaRPr lang="en-US"/>
          </a:p>
        </p:txBody>
      </p:sp>
      <p:sp>
        <p:nvSpPr>
          <p:cNvPr id="4" name="Footer Placeholder 3"/>
          <p:cNvSpPr>
            <a:spLocks noGrp="1"/>
          </p:cNvSpPr>
          <p:nvPr>
            <p:ph type="ftr" sz="quarter" idx="11"/>
          </p:nvPr>
        </p:nvSpPr>
        <p:spPr/>
        <p:txBody>
          <a:bodyPr/>
          <a:lstStyle/>
          <a:p>
            <a:endParaRPr lang="en-US"/>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4109011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9/29/26</a:t>
            </a:fld>
            <a:endParaRPr lang="en-US"/>
          </a:p>
        </p:txBody>
      </p:sp>
      <p:sp>
        <p:nvSpPr>
          <p:cNvPr id="3" name="Footer Placeholder 2"/>
          <p:cNvSpPr>
            <a:spLocks noGrp="1"/>
          </p:cNvSpPr>
          <p:nvPr>
            <p:ph type="ftr" sz="quarter" idx="11"/>
          </p:nvPr>
        </p:nvSpPr>
        <p:spPr/>
        <p:txBody>
          <a:bodyPr/>
          <a:lstStyle/>
          <a:p>
            <a:endParaRPr lang="en-US"/>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4280242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9/29/26</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556809214"/>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9/29/26</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41973003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9/29/26</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3958485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9/29/26</a:t>
            </a:fld>
            <a:endParaRPr lang="en-US"/>
          </a:p>
        </p:txBody>
      </p:sp>
      <p:sp>
        <p:nvSpPr>
          <p:cNvPr id="5" name="Footer Placeholder 4"/>
          <p:cNvSpPr>
            <a:spLocks noGrp="1"/>
          </p:cNvSpPr>
          <p:nvPr>
            <p:ph type="ftr" sz="quarter" idx="11"/>
          </p:nvPr>
        </p:nvSpPr>
        <p:spPr/>
        <p:txBody>
          <a:bodyPr/>
          <a:lstStyle/>
          <a:p>
            <a:endParaRPr lang="en-US"/>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C1FF6DA9-008F-8B48-92A6-B652298478BF}" type="slidenum">
              <a:rPr lang="en-US" smtClean="0"/>
              <a:t>‹#›</a:t>
            </a:fld>
            <a:endParaRPr lang="en-US"/>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96013334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9/29/26</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41416934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9/29/26</a:t>
            </a:fld>
            <a:endParaRPr lang="en-US"/>
          </a:p>
        </p:txBody>
      </p:sp>
      <p:sp>
        <p:nvSpPr>
          <p:cNvPr id="6" name="Footer Placeholder 5"/>
          <p:cNvSpPr>
            <a:spLocks noGrp="1"/>
          </p:cNvSpPr>
          <p:nvPr>
            <p:ph type="ftr" sz="quarter" idx="11"/>
          </p:nvPr>
        </p:nvSpPr>
        <p:spPr/>
        <p:txBody>
          <a:bodyPr/>
          <a:lstStyle/>
          <a:p>
            <a:endParaRPr lang="en-US"/>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C1FF6DA9-008F-8B48-92A6-B652298478BF}" type="slidenum">
              <a:rPr lang="en-US" smtClean="0"/>
              <a:t>‹#›</a:t>
            </a:fld>
            <a:endParaRPr lang="en-US"/>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76559921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9/29/26</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6682107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BCAD085-E8A6-8845-BD4E-CB4CCA059FC4}" type="datetimeFigureOut">
              <a:rPr lang="en-US" smtClean="0"/>
              <a:t>9/29/26</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405528929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BCAD085-E8A6-8845-BD4E-CB4CCA059FC4}" type="datetimeFigureOut">
              <a:rPr lang="en-US" smtClean="0"/>
              <a:t>9/29/26</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4959205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5BCAD085-E8A6-8845-BD4E-CB4CCA059FC4}" type="datetimeFigureOut">
              <a:rPr lang="en-US" smtClean="0"/>
              <a:t>9/29/26</a:t>
            </a:fld>
            <a:endParaRPr lang="en-US"/>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402335877"/>
      </p:ext>
    </p:extLst>
  </p:cSld>
  <p:clrMap bg1="lt1" tx1="dk1" bg2="lt2" tx2="dk2" accent1="accent1" accent2="accent2" accent3="accent3" accent4="accent4" accent5="accent5" accent6="accent6" hlink="hlink" folHlink="folHlink"/>
  <p:sldLayoutIdLst>
    <p:sldLayoutId id="2147484244" r:id="rId1"/>
    <p:sldLayoutId id="2147484245" r:id="rId2"/>
    <p:sldLayoutId id="2147484246" r:id="rId3"/>
    <p:sldLayoutId id="2147484247" r:id="rId4"/>
    <p:sldLayoutId id="2147484248" r:id="rId5"/>
    <p:sldLayoutId id="2147484249" r:id="rId6"/>
    <p:sldLayoutId id="2147484250" r:id="rId7"/>
    <p:sldLayoutId id="2147484251" r:id="rId8"/>
    <p:sldLayoutId id="2147484252" r:id="rId9"/>
    <p:sldLayoutId id="2147484253" r:id="rId10"/>
    <p:sldLayoutId id="2147484254" r:id="rId11"/>
    <p:sldLayoutId id="2147484255" r:id="rId12"/>
    <p:sldLayoutId id="2147484256" r:id="rId13"/>
    <p:sldLayoutId id="2147484257" r:id="rId14"/>
    <p:sldLayoutId id="2147484258" r:id="rId15"/>
    <p:sldLayoutId id="2147484259"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jp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0.jp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jpeg"/><Relationship Id="rId10" Type="http://schemas.openxmlformats.org/officeDocument/2006/relationships/image" Target="../media/image20.png"/><Relationship Id="rId4" Type="http://schemas.openxmlformats.org/officeDocument/2006/relationships/image" Target="../media/image14.png"/><Relationship Id="rId9" Type="http://schemas.openxmlformats.org/officeDocument/2006/relationships/image" Target="../media/image19.png"/></Relationships>
</file>

<file path=ppt/slides/_rels/slide10.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2.jpg"/></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hyperlink" Target="https://www.newscentermaine.com/article/news/local/public-safety/power-line-failure-drains-west-branch-penobscot-river-kill-thousands-fish-maine/97-e9e4edd5-c977-4f1b-8a96-22b01224bdff"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hyperlink" Target="https://www.wabi.tv/2026/07/31/maine-dep-investigating-fish-kill-west-branch-penobscot-river/" TargetMode="External"/><Relationship Id="rId5" Type="http://schemas.openxmlformats.org/officeDocument/2006/relationships/hyperlink" Target="https://www.bangordailynews.com/2026/08/17/mainefocus/mainefocus-environment/ripogenus-dam-shutdown-impacts-joam40zk0w/" TargetMode="External"/><Relationship Id="rId4" Type="http://schemas.openxmlformats.org/officeDocument/2006/relationships/hyperlink" Target="https://www.bangordailynews.com/2026/07/30/outdoors/outdoors-environment/thousands-of-fish-may-have-died-in-penobscot-river-dam-shutdown/"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31.jpeg"/><Relationship Id="rId4" Type="http://schemas.openxmlformats.org/officeDocument/2006/relationships/image" Target="../media/image30.jpeg"/></Relationships>
</file>

<file path=ppt/slides/_rels/slide1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hyperlink" Target="mailto:heinz@maine.rr.com" TargetMode="External"/><Relationship Id="rId7" Type="http://schemas.openxmlformats.org/officeDocument/2006/relationships/hyperlink" Target="https://tumaine.org/sites/default/files/Dam%20Relicensing/Coalition%20FLA%20Comments.pdf" TargetMode="External"/><Relationship Id="rId2" Type="http://schemas.openxmlformats.org/officeDocument/2006/relationships/notesSlide" Target="../notesSlides/notesSlide37.xml"/><Relationship Id="rId1" Type="http://schemas.openxmlformats.org/officeDocument/2006/relationships/slideLayout" Target="../slideLayouts/slideLayout2.xml"/><Relationship Id="rId6" Type="http://schemas.openxmlformats.org/officeDocument/2006/relationships/hyperlink" Target="https://tumaine.org/sites/default/files/Dam%20Relicensing/20260127-5253_West%20Branch%20Penobscot%20River%20-%20Angler%20Survey%20and%20Economic%20Assessment%202025.pdf" TargetMode="External"/><Relationship Id="rId5" Type="http://schemas.openxmlformats.org/officeDocument/2006/relationships/hyperlink" Target="https://app.autobooks.co/pay/trout-unlimited" TargetMode="External"/><Relationship Id="rId4" Type="http://schemas.openxmlformats.org/officeDocument/2006/relationships/hyperlink" Target="https://tumaine.org/" TargetMode="External"/></Relationships>
</file>

<file path=ppt/slides/_rels/slide38.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p:cNvSpPr/>
          <p:nvPr/>
        </p:nvSpPr>
        <p:spPr>
          <a:xfrm>
            <a:off x="0" y="4662842"/>
            <a:ext cx="12192000" cy="2194560"/>
          </a:xfrm>
          <a:prstGeom prst="rect">
            <a:avLst/>
          </a:prstGeom>
          <a:solidFill>
            <a:schemeClr val="accent4">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2" name="Title 1"/>
          <p:cNvSpPr>
            <a:spLocks noGrp="1"/>
          </p:cNvSpPr>
          <p:nvPr>
            <p:ph type="ctrTitle"/>
          </p:nvPr>
        </p:nvSpPr>
        <p:spPr>
          <a:xfrm>
            <a:off x="548640" y="4663440"/>
            <a:ext cx="8641080" cy="731520"/>
          </a:xfrm>
        </p:spPr>
        <p:txBody>
          <a:bodyPr>
            <a:normAutofit/>
          </a:bodyPr>
          <a:lstStyle/>
          <a:p>
            <a:pPr algn="l"/>
            <a:r>
              <a:rPr sz="3600" dirty="0">
                <a:solidFill>
                  <a:srgbClr val="FFFFFF"/>
                </a:solidFill>
              </a:rPr>
              <a:t>The West Branch of the</a:t>
            </a:r>
            <a:r>
              <a:rPr lang="en-US" sz="3600" dirty="0">
                <a:solidFill>
                  <a:srgbClr val="FFFFFF"/>
                </a:solidFill>
              </a:rPr>
              <a:t> </a:t>
            </a:r>
            <a:r>
              <a:rPr sz="3600" dirty="0">
                <a:solidFill>
                  <a:srgbClr val="FFFFFF"/>
                </a:solidFill>
              </a:rPr>
              <a:t>Penobscot</a:t>
            </a:r>
          </a:p>
        </p:txBody>
      </p:sp>
      <p:sp>
        <p:nvSpPr>
          <p:cNvPr id="3" name="Subtitle 2"/>
          <p:cNvSpPr>
            <a:spLocks noGrp="1"/>
          </p:cNvSpPr>
          <p:nvPr>
            <p:ph type="subTitle" idx="1"/>
          </p:nvPr>
        </p:nvSpPr>
        <p:spPr>
          <a:xfrm>
            <a:off x="548640" y="5440680"/>
            <a:ext cx="8503920" cy="457200"/>
          </a:xfrm>
        </p:spPr>
        <p:txBody>
          <a:bodyPr>
            <a:normAutofit/>
          </a:bodyPr>
          <a:lstStyle/>
          <a:p>
            <a:pPr algn="l"/>
            <a:r>
              <a:rPr sz="2000" dirty="0">
                <a:solidFill>
                  <a:srgbClr val="FFFFFF"/>
                </a:solidFill>
              </a:rPr>
              <a:t>What’s at Stake in Maine’s Largest Hydropower Relicensing</a:t>
            </a:r>
          </a:p>
        </p:txBody>
      </p:sp>
      <p:sp>
        <p:nvSpPr>
          <p:cNvPr id="16" name="TextBox 15"/>
          <p:cNvSpPr txBox="1"/>
          <p:nvPr/>
        </p:nvSpPr>
        <p:spPr>
          <a:xfrm>
            <a:off x="548640" y="6035040"/>
            <a:ext cx="8229600" cy="320040"/>
          </a:xfrm>
          <a:prstGeom prst="rect">
            <a:avLst/>
          </a:prstGeom>
          <a:noFill/>
        </p:spPr>
        <p:txBody>
          <a:bodyPr wrap="square" lIns="0" tIns="0" rIns="0" bIns="0">
            <a:spAutoFit/>
          </a:bodyPr>
          <a:lstStyle/>
          <a:p>
            <a:pPr algn="l"/>
            <a:r>
              <a:rPr sz="1600" b="0" i="0">
                <a:solidFill>
                  <a:srgbClr val="E3EACF"/>
                </a:solidFill>
              </a:rPr>
              <a:t>Greater Boston Trout Unlimited • September 28, 2026</a:t>
            </a:r>
          </a:p>
        </p:txBody>
      </p:sp>
      <p:sp>
        <p:nvSpPr>
          <p:cNvPr id="17" name="TextBox 16"/>
          <p:cNvSpPr txBox="1"/>
          <p:nvPr/>
        </p:nvSpPr>
        <p:spPr>
          <a:xfrm>
            <a:off x="548640" y="6473952"/>
            <a:ext cx="8503920" cy="153888"/>
          </a:xfrm>
          <a:prstGeom prst="rect">
            <a:avLst/>
          </a:prstGeom>
          <a:noFill/>
        </p:spPr>
        <p:txBody>
          <a:bodyPr wrap="square" lIns="0" tIns="0" rIns="0" bIns="0">
            <a:spAutoFit/>
          </a:bodyPr>
          <a:lstStyle/>
          <a:p>
            <a:pPr algn="l"/>
            <a:r>
              <a:rPr sz="1000" b="0" i="0" dirty="0">
                <a:solidFill>
                  <a:srgbClr val="CCCCCC"/>
                </a:solidFill>
              </a:rPr>
              <a:t>Photo: Chris Howe — dead juvenile salmonids and </a:t>
            </a:r>
            <a:r>
              <a:rPr lang="en-US" sz="1000" b="0" i="0" dirty="0">
                <a:solidFill>
                  <a:srgbClr val="CCCCCC"/>
                </a:solidFill>
              </a:rPr>
              <a:t>dace</a:t>
            </a:r>
            <a:r>
              <a:rPr sz="1000" b="0" i="0" dirty="0">
                <a:solidFill>
                  <a:srgbClr val="CCCCCC"/>
                </a:solidFill>
              </a:rPr>
              <a:t>, Little A Rapids, July 27, 2026</a:t>
            </a:r>
          </a:p>
        </p:txBody>
      </p:sp>
      <p:pic>
        <p:nvPicPr>
          <p:cNvPr id="19" name="Picture 18" descr="gb_logo_t.png"/>
          <p:cNvPicPr>
            <a:picLocks noChangeAspect="1"/>
          </p:cNvPicPr>
          <p:nvPr/>
        </p:nvPicPr>
        <p:blipFill>
          <a:blip r:embed="rId3"/>
          <a:stretch>
            <a:fillRect/>
          </a:stretch>
        </p:blipFill>
        <p:spPr>
          <a:xfrm>
            <a:off x="8778240" y="529502"/>
            <a:ext cx="1580331" cy="1553770"/>
          </a:xfrm>
          <a:prstGeom prst="rect">
            <a:avLst/>
          </a:prstGeom>
        </p:spPr>
      </p:pic>
      <p:grpSp>
        <p:nvGrpSpPr>
          <p:cNvPr id="13" name="Group 12">
            <a:extLst>
              <a:ext uri="{FF2B5EF4-FFF2-40B4-BE49-F238E27FC236}">
                <a16:creationId xmlns:a16="http://schemas.microsoft.com/office/drawing/2014/main" id="{DF5A13B6-5E9B-6211-1189-C4705DE0C800}"/>
              </a:ext>
            </a:extLst>
          </p:cNvPr>
          <p:cNvGrpSpPr/>
          <p:nvPr/>
        </p:nvGrpSpPr>
        <p:grpSpPr>
          <a:xfrm>
            <a:off x="8997440" y="2418938"/>
            <a:ext cx="1762405" cy="1667832"/>
            <a:chOff x="6809534" y="5677313"/>
            <a:chExt cx="1102031" cy="1132956"/>
          </a:xfrm>
        </p:grpSpPr>
        <p:sp>
          <p:nvSpPr>
            <p:cNvPr id="9" name="TextBox 8">
              <a:extLst>
                <a:ext uri="{FF2B5EF4-FFF2-40B4-BE49-F238E27FC236}">
                  <a16:creationId xmlns:a16="http://schemas.microsoft.com/office/drawing/2014/main" id="{19169CDB-088C-0031-AED8-E5021073AEBF}"/>
                </a:ext>
              </a:extLst>
            </p:cNvPr>
            <p:cNvSpPr txBox="1"/>
            <p:nvPr/>
          </p:nvSpPr>
          <p:spPr>
            <a:xfrm>
              <a:off x="6840423" y="6637784"/>
              <a:ext cx="1071142" cy="172485"/>
            </a:xfrm>
            <a:prstGeom prst="rect">
              <a:avLst/>
            </a:prstGeom>
            <a:noFill/>
          </p:spPr>
          <p:txBody>
            <a:bodyPr wrap="square">
              <a:spAutoFit/>
            </a:bodyPr>
            <a:lstStyle/>
            <a:p>
              <a:r>
                <a:rPr lang="en-US" sz="1050" b="1" dirty="0">
                  <a:latin typeface="Adobe Garamond Pro Bold"/>
                  <a:ea typeface="ＭＳ 明朝"/>
                  <a:cs typeface="Times New Roman"/>
                </a:rPr>
                <a:t>MAINE </a:t>
              </a:r>
              <a:r>
                <a:rPr lang="en-US" sz="1050" b="1" dirty="0">
                  <a:latin typeface="Adobe Garamond Pro Bold"/>
                  <a:ea typeface="ＭＳ 明朝"/>
                  <a:cs typeface="Adobe Garamond Pro Bold"/>
                </a:rPr>
                <a:t>COUNCIL</a:t>
              </a:r>
            </a:p>
          </p:txBody>
        </p:sp>
        <p:pic>
          <p:nvPicPr>
            <p:cNvPr id="11" name="Picture 10">
              <a:extLst>
                <a:ext uri="{FF2B5EF4-FFF2-40B4-BE49-F238E27FC236}">
                  <a16:creationId xmlns:a16="http://schemas.microsoft.com/office/drawing/2014/main" id="{527983B5-3695-17BE-5D82-614B1BDE4E9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809534" y="5677313"/>
              <a:ext cx="761120" cy="935289"/>
            </a:xfrm>
            <a:prstGeom prst="rect">
              <a:avLst/>
            </a:prstGeom>
          </p:spPr>
        </p:pic>
      </p:grpSp>
      <p:sp>
        <p:nvSpPr>
          <p:cNvPr id="4" name="TextBox 3">
            <a:extLst>
              <a:ext uri="{FF2B5EF4-FFF2-40B4-BE49-F238E27FC236}">
                <a16:creationId xmlns:a16="http://schemas.microsoft.com/office/drawing/2014/main" id="{7213FD73-68E7-25E9-BD44-43FD26BBBAFF}"/>
              </a:ext>
            </a:extLst>
          </p:cNvPr>
          <p:cNvSpPr txBox="1"/>
          <p:nvPr/>
        </p:nvSpPr>
        <p:spPr>
          <a:xfrm>
            <a:off x="11068493" y="6355080"/>
            <a:ext cx="404037" cy="646331"/>
          </a:xfrm>
          <a:prstGeom prst="rect">
            <a:avLst/>
          </a:prstGeom>
          <a:noFill/>
        </p:spPr>
        <p:txBody>
          <a:bodyPr wrap="square" rtlCol="0">
            <a:spAutoFit/>
          </a:bodyPr>
          <a:lstStyle/>
          <a:p>
            <a:r>
              <a:rPr lang="en-US" sz="3600" dirty="0"/>
              <a:t>*</a:t>
            </a:r>
          </a:p>
        </p:txBody>
      </p:sp>
      <p:pic>
        <p:nvPicPr>
          <p:cNvPr id="7" name="Picture 6">
            <a:extLst>
              <a:ext uri="{FF2B5EF4-FFF2-40B4-BE49-F238E27FC236}">
                <a16:creationId xmlns:a16="http://schemas.microsoft.com/office/drawing/2014/main" id="{D2433B32-0351-9192-525C-728AFE27A94F}"/>
              </a:ext>
            </a:extLst>
          </p:cNvPr>
          <p:cNvPicPr>
            <a:picLocks noChangeAspect="1"/>
          </p:cNvPicPr>
          <p:nvPr/>
        </p:nvPicPr>
        <p:blipFill>
          <a:blip r:embed="rId5"/>
          <a:stretch>
            <a:fillRect/>
          </a:stretch>
        </p:blipFill>
        <p:spPr>
          <a:xfrm>
            <a:off x="0" y="-64649"/>
            <a:ext cx="7001692" cy="472779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85148" y="624110"/>
            <a:ext cx="6353372" cy="1280890"/>
          </a:xfrm>
        </p:spPr>
        <p:txBody>
          <a:bodyPr/>
          <a:lstStyle/>
          <a:p>
            <a:r>
              <a:rPr dirty="0"/>
              <a:t>Why the West Branch Matters</a:t>
            </a:r>
          </a:p>
        </p:txBody>
      </p:sp>
      <p:sp>
        <p:nvSpPr>
          <p:cNvPr id="3" name="Content Placeholder 2"/>
          <p:cNvSpPr>
            <a:spLocks noGrp="1"/>
          </p:cNvSpPr>
          <p:nvPr>
            <p:ph idx="1"/>
          </p:nvPr>
        </p:nvSpPr>
        <p:spPr>
          <a:xfrm>
            <a:off x="2185148" y="2276377"/>
            <a:ext cx="5640860" cy="4325035"/>
          </a:xfrm>
        </p:spPr>
        <p:txBody>
          <a:bodyPr/>
          <a:lstStyle/>
          <a:p>
            <a:r>
              <a:rPr dirty="0"/>
              <a:t>One of the most important </a:t>
            </a:r>
            <a:r>
              <a:rPr dirty="0" err="1"/>
              <a:t>coldwater</a:t>
            </a:r>
            <a:r>
              <a:rPr dirty="0"/>
              <a:t> rivers in New England</a:t>
            </a:r>
            <a:endParaRPr lang="en-US" dirty="0"/>
          </a:p>
          <a:p>
            <a:r>
              <a:rPr dirty="0"/>
              <a:t>Destination fishery — still outstanding, but declining</a:t>
            </a:r>
            <a:endParaRPr lang="en-US" dirty="0"/>
          </a:p>
          <a:p>
            <a:r>
              <a:rPr lang="en-US" dirty="0"/>
              <a:t>Iconic gorge, premier whitewater, and Maine’s third‑largest lake system</a:t>
            </a:r>
            <a:endParaRPr dirty="0"/>
          </a:p>
          <a:p>
            <a:r>
              <a:rPr dirty="0"/>
              <a:t>Largest hydropower relicensing in Maine</a:t>
            </a:r>
            <a:endParaRPr lang="en-US" dirty="0"/>
          </a:p>
          <a:p>
            <a:pPr lvl="1"/>
            <a:r>
              <a:rPr lang="en-US" dirty="0"/>
              <a:t>Licenses expire September 30, 2026</a:t>
            </a:r>
          </a:p>
          <a:p>
            <a:pPr lvl="1"/>
            <a:r>
              <a:rPr lang="en-US" dirty="0"/>
              <a:t>New licenses will govern hydro ops for the next three to five decades</a:t>
            </a:r>
            <a:endParaRPr dirty="0"/>
          </a:p>
        </p:txBody>
      </p:sp>
      <p:sp>
        <p:nvSpPr>
          <p:cNvPr id="6" name="TextBox 5">
            <a:extLst>
              <a:ext uri="{FF2B5EF4-FFF2-40B4-BE49-F238E27FC236}">
                <a16:creationId xmlns:a16="http://schemas.microsoft.com/office/drawing/2014/main" id="{486C8380-B33C-AC8C-7BF1-B7FC89BF2519}"/>
              </a:ext>
            </a:extLst>
          </p:cNvPr>
          <p:cNvSpPr txBox="1"/>
          <p:nvPr/>
        </p:nvSpPr>
        <p:spPr>
          <a:xfrm>
            <a:off x="7844641" y="6601968"/>
            <a:ext cx="4206240" cy="228600"/>
          </a:xfrm>
          <a:prstGeom prst="rect">
            <a:avLst/>
          </a:prstGeom>
          <a:noFill/>
        </p:spPr>
        <p:txBody>
          <a:bodyPr wrap="square" lIns="0" tIns="0" rIns="0" bIns="0">
            <a:spAutoFit/>
          </a:bodyPr>
          <a:lstStyle/>
          <a:p>
            <a:pPr algn="r"/>
            <a:r>
              <a:rPr lang="en-US" sz="1000" b="0" i="0" dirty="0">
                <a:solidFill>
                  <a:srgbClr val="766F54"/>
                </a:solidFill>
              </a:rPr>
              <a:t>Photo: Sarah Sindo</a:t>
            </a:r>
            <a:endParaRPr lang="en-US" sz="1000" dirty="0"/>
          </a:p>
        </p:txBody>
      </p:sp>
      <p:pic>
        <p:nvPicPr>
          <p:cNvPr id="5" name="Picture 4">
            <a:extLst>
              <a:ext uri="{FF2B5EF4-FFF2-40B4-BE49-F238E27FC236}">
                <a16:creationId xmlns:a16="http://schemas.microsoft.com/office/drawing/2014/main" id="{FEF4F7F2-2F5B-981C-9C3D-9D1AA28624D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145780" y="704920"/>
            <a:ext cx="3905101" cy="5895936"/>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07842B-9A96-784C-BE57-304B3A874A34}"/>
              </a:ext>
            </a:extLst>
          </p:cNvPr>
          <p:cNvSpPr>
            <a:spLocks noGrp="1"/>
          </p:cNvSpPr>
          <p:nvPr>
            <p:ph type="title"/>
          </p:nvPr>
        </p:nvSpPr>
        <p:spPr>
          <a:xfrm>
            <a:off x="2592924" y="624110"/>
            <a:ext cx="8911687" cy="701935"/>
          </a:xfrm>
        </p:spPr>
        <p:txBody>
          <a:bodyPr>
            <a:normAutofit/>
          </a:bodyPr>
          <a:lstStyle/>
          <a:p>
            <a:r>
              <a:rPr lang="en-US" dirty="0"/>
              <a:t>Two Projects Relicensed Together</a:t>
            </a:r>
          </a:p>
        </p:txBody>
      </p:sp>
      <p:sp>
        <p:nvSpPr>
          <p:cNvPr id="3" name="Content Placeholder 2">
            <a:extLst>
              <a:ext uri="{FF2B5EF4-FFF2-40B4-BE49-F238E27FC236}">
                <a16:creationId xmlns:a16="http://schemas.microsoft.com/office/drawing/2014/main" id="{9E52672E-BBC7-3045-9729-C3DF2BD62F77}"/>
              </a:ext>
            </a:extLst>
          </p:cNvPr>
          <p:cNvSpPr>
            <a:spLocks noGrp="1"/>
          </p:cNvSpPr>
          <p:nvPr>
            <p:ph sz="half" idx="1"/>
          </p:nvPr>
        </p:nvSpPr>
        <p:spPr>
          <a:xfrm>
            <a:off x="609599" y="1773936"/>
            <a:ext cx="5843451" cy="4623816"/>
          </a:xfrm>
        </p:spPr>
        <p:txBody>
          <a:bodyPr/>
          <a:lstStyle/>
          <a:p>
            <a:r>
              <a:rPr lang="en-US" dirty="0"/>
              <a:t>Ripogenus Project</a:t>
            </a:r>
          </a:p>
          <a:p>
            <a:pPr lvl="1"/>
            <a:r>
              <a:rPr lang="en-US" dirty="0"/>
              <a:t>Rip Dam</a:t>
            </a:r>
          </a:p>
          <a:p>
            <a:pPr lvl="1"/>
            <a:r>
              <a:rPr lang="en-US" dirty="0"/>
              <a:t>McKay Station</a:t>
            </a:r>
          </a:p>
          <a:p>
            <a:pPr lvl="3"/>
            <a:r>
              <a:rPr lang="en-US" dirty="0"/>
              <a:t>Ripogenus-Chesuncook-Caribou Impoundment</a:t>
            </a:r>
          </a:p>
          <a:p>
            <a:pPr marL="118872" indent="0">
              <a:buNone/>
            </a:pPr>
            <a:endParaRPr lang="en-US" dirty="0"/>
          </a:p>
        </p:txBody>
      </p:sp>
      <p:sp>
        <p:nvSpPr>
          <p:cNvPr id="5" name="Content Placeholder 4">
            <a:extLst>
              <a:ext uri="{FF2B5EF4-FFF2-40B4-BE49-F238E27FC236}">
                <a16:creationId xmlns:a16="http://schemas.microsoft.com/office/drawing/2014/main" id="{C17410A3-5802-3442-80FC-8E9B7A2B04CA}"/>
              </a:ext>
            </a:extLst>
          </p:cNvPr>
          <p:cNvSpPr>
            <a:spLocks noGrp="1"/>
          </p:cNvSpPr>
          <p:nvPr>
            <p:ph sz="half" idx="2"/>
          </p:nvPr>
        </p:nvSpPr>
        <p:spPr>
          <a:xfrm>
            <a:off x="7190747" y="1905000"/>
            <a:ext cx="4313864" cy="3777622"/>
          </a:xfrm>
        </p:spPr>
        <p:txBody>
          <a:bodyPr/>
          <a:lstStyle/>
          <a:p>
            <a:r>
              <a:rPr lang="en-US" dirty="0"/>
              <a:t>Penobscot Mills Project</a:t>
            </a:r>
          </a:p>
          <a:p>
            <a:pPr lvl="1"/>
            <a:r>
              <a:rPr lang="en-US" dirty="0"/>
              <a:t>North Twin</a:t>
            </a:r>
          </a:p>
          <a:p>
            <a:pPr lvl="1"/>
            <a:r>
              <a:rPr lang="en-US" dirty="0"/>
              <a:t>Millinocket Lake</a:t>
            </a:r>
          </a:p>
          <a:p>
            <a:pPr lvl="1"/>
            <a:r>
              <a:rPr lang="en-US" dirty="0"/>
              <a:t>Dolby</a:t>
            </a:r>
          </a:p>
          <a:p>
            <a:pPr lvl="1"/>
            <a:r>
              <a:rPr lang="en-US" dirty="0"/>
              <a:t>East Millinocket</a:t>
            </a:r>
          </a:p>
          <a:p>
            <a:pPr marL="896112" lvl="3" indent="0">
              <a:buNone/>
            </a:pPr>
            <a:r>
              <a:rPr lang="en-US" dirty="0"/>
              <a:t>Numerous impoundments and lakes involved – other complexities</a:t>
            </a:r>
          </a:p>
        </p:txBody>
      </p:sp>
      <p:pic>
        <p:nvPicPr>
          <p:cNvPr id="7" name="Picture 6">
            <a:extLst>
              <a:ext uri="{FF2B5EF4-FFF2-40B4-BE49-F238E27FC236}">
                <a16:creationId xmlns:a16="http://schemas.microsoft.com/office/drawing/2014/main" id="{846E0BFE-8ED0-0E42-A151-81379684F3E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57199" y="2443905"/>
            <a:ext cx="7732985" cy="4401738"/>
          </a:xfrm>
          <a:prstGeom prst="rect">
            <a:avLst/>
          </a:prstGeom>
        </p:spPr>
      </p:pic>
      <p:pic>
        <p:nvPicPr>
          <p:cNvPr id="4" name="Picture 3">
            <a:extLst>
              <a:ext uri="{FF2B5EF4-FFF2-40B4-BE49-F238E27FC236}">
                <a16:creationId xmlns:a16="http://schemas.microsoft.com/office/drawing/2014/main" id="{B5D48E9E-C184-E744-B795-8B89EE13362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247377" y="5255172"/>
            <a:ext cx="3883506" cy="1513054"/>
          </a:xfrm>
          <a:prstGeom prst="rect">
            <a:avLst/>
          </a:prstGeom>
        </p:spPr>
      </p:pic>
    </p:spTree>
    <p:extLst>
      <p:ext uri="{BB962C8B-B14F-4D97-AF65-F5344CB8AC3E}">
        <p14:creationId xmlns:p14="http://schemas.microsoft.com/office/powerpoint/2010/main" val="28906500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11925" y="272905"/>
            <a:ext cx="8911687" cy="1280890"/>
          </a:xfrm>
        </p:spPr>
        <p:txBody>
          <a:bodyPr/>
          <a:lstStyle/>
          <a:p>
            <a:r>
              <a:rPr dirty="0"/>
              <a:t>The Fish Tell the Story</a:t>
            </a:r>
          </a:p>
        </p:txBody>
      </p:sp>
      <p:sp>
        <p:nvSpPr>
          <p:cNvPr id="3" name="Content Placeholder 2"/>
          <p:cNvSpPr>
            <a:spLocks noGrp="1"/>
          </p:cNvSpPr>
          <p:nvPr>
            <p:ph idx="1"/>
          </p:nvPr>
        </p:nvSpPr>
        <p:spPr>
          <a:xfrm>
            <a:off x="2211925" y="1036701"/>
            <a:ext cx="8915400" cy="2331720"/>
          </a:xfrm>
        </p:spPr>
        <p:txBody>
          <a:bodyPr/>
          <a:lstStyle/>
          <a:p>
            <a:r>
              <a:rPr lang="en-US" dirty="0"/>
              <a:t>Functionally a catch and release fishery with miles of FFO or Artificials only</a:t>
            </a:r>
          </a:p>
          <a:p>
            <a:r>
              <a:rPr lang="en-US" dirty="0"/>
              <a:t>Best </a:t>
            </a:r>
            <a:r>
              <a:rPr dirty="0"/>
              <a:t>landlocked salmon fishery</a:t>
            </a:r>
            <a:r>
              <a:rPr lang="en-US" dirty="0"/>
              <a:t> in New England (wild brook trout too)</a:t>
            </a:r>
          </a:p>
          <a:p>
            <a:pPr lvl="1"/>
            <a:r>
              <a:rPr lang="en-US" dirty="0"/>
              <a:t>Wild fish – NO stocking on the West Branch</a:t>
            </a:r>
            <a:endParaRPr dirty="0"/>
          </a:p>
          <a:p>
            <a:r>
              <a:rPr lang="en-US" dirty="0"/>
              <a:t>Size quality and abundance d</a:t>
            </a:r>
            <a:r>
              <a:rPr dirty="0"/>
              <a:t>eclining </a:t>
            </a:r>
            <a:endParaRPr lang="en-US" dirty="0"/>
          </a:p>
          <a:p>
            <a:pPr lvl="1"/>
            <a:r>
              <a:rPr lang="en-US" dirty="0"/>
              <a:t>t</a:t>
            </a:r>
            <a:r>
              <a:rPr dirty="0"/>
              <a:t>rends tied to operations, not biology</a:t>
            </a:r>
            <a:endParaRPr lang="en-US" dirty="0"/>
          </a:p>
          <a:p>
            <a:r>
              <a:rPr dirty="0"/>
              <a:t>License terms will determine recovery or continued erosion</a:t>
            </a:r>
            <a:endParaRPr lang="en-US" dirty="0"/>
          </a:p>
        </p:txBody>
      </p:sp>
      <p:pic>
        <p:nvPicPr>
          <p:cNvPr id="5" name="Picture 4">
            <a:extLst>
              <a:ext uri="{FF2B5EF4-FFF2-40B4-BE49-F238E27FC236}">
                <a16:creationId xmlns:a16="http://schemas.microsoft.com/office/drawing/2014/main" id="{402A43AA-3AD8-C73A-C1D1-C1349CFBC68D}"/>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7043350" y="3603864"/>
            <a:ext cx="5012159" cy="2891655"/>
          </a:xfrm>
          <a:prstGeom prst="rect">
            <a:avLst/>
          </a:prstGeom>
        </p:spPr>
      </p:pic>
      <p:sp>
        <p:nvSpPr>
          <p:cNvPr id="7" name="TextBox 6">
            <a:extLst>
              <a:ext uri="{FF2B5EF4-FFF2-40B4-BE49-F238E27FC236}">
                <a16:creationId xmlns:a16="http://schemas.microsoft.com/office/drawing/2014/main" id="{C2D24F43-89E3-4825-4848-29CF9CBA80E6}"/>
              </a:ext>
            </a:extLst>
          </p:cNvPr>
          <p:cNvSpPr txBox="1"/>
          <p:nvPr/>
        </p:nvSpPr>
        <p:spPr>
          <a:xfrm>
            <a:off x="7849270" y="6566638"/>
            <a:ext cx="4206240" cy="228600"/>
          </a:xfrm>
          <a:prstGeom prst="rect">
            <a:avLst/>
          </a:prstGeom>
          <a:noFill/>
        </p:spPr>
        <p:txBody>
          <a:bodyPr wrap="square" lIns="0" tIns="0" rIns="0" bIns="0">
            <a:spAutoFit/>
          </a:bodyPr>
          <a:lstStyle/>
          <a:p>
            <a:pPr algn="r"/>
            <a:r>
              <a:rPr lang="en-US" sz="1000" b="0" i="0" dirty="0">
                <a:solidFill>
                  <a:srgbClr val="766F54"/>
                </a:solidFill>
              </a:rPr>
              <a:t>Photos: Tim Shaw</a:t>
            </a:r>
          </a:p>
        </p:txBody>
      </p:sp>
      <p:pic>
        <p:nvPicPr>
          <p:cNvPr id="4" name="Picture 3">
            <a:extLst>
              <a:ext uri="{FF2B5EF4-FFF2-40B4-BE49-F238E27FC236}">
                <a16:creationId xmlns:a16="http://schemas.microsoft.com/office/drawing/2014/main" id="{9307875D-F74D-FF74-8450-0051B0A499C7}"/>
              </a:ext>
            </a:extLst>
          </p:cNvPr>
          <p:cNvPicPr>
            <a:picLocks noChangeAspect="1"/>
          </p:cNvPicPr>
          <p:nvPr/>
        </p:nvPicPr>
        <p:blipFill>
          <a:blip r:embed="rId4" cstate="screen">
            <a:extLst>
              <a:ext uri="{28A0092B-C50C-407E-A947-70E740481C1C}">
                <a14:useLocalDpi xmlns:a14="http://schemas.microsoft.com/office/drawing/2010/main"/>
              </a:ext>
            </a:extLst>
          </a:blip>
          <a:srcRect l="5425" r="10484" b="-5312"/>
          <a:stretch>
            <a:fillRect/>
          </a:stretch>
        </p:blipFill>
        <p:spPr>
          <a:xfrm>
            <a:off x="1499852" y="3601998"/>
            <a:ext cx="5012159" cy="304017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47897" y="403394"/>
            <a:ext cx="6589199" cy="941931"/>
          </a:xfrm>
        </p:spPr>
        <p:txBody>
          <a:bodyPr/>
          <a:lstStyle/>
          <a:p>
            <a:r>
              <a:rPr dirty="0"/>
              <a:t>Project Scale</a:t>
            </a:r>
          </a:p>
        </p:txBody>
      </p:sp>
      <p:sp>
        <p:nvSpPr>
          <p:cNvPr id="3" name="Content Placeholder 2"/>
          <p:cNvSpPr>
            <a:spLocks noGrp="1"/>
          </p:cNvSpPr>
          <p:nvPr>
            <p:ph idx="1"/>
          </p:nvPr>
        </p:nvSpPr>
        <p:spPr>
          <a:xfrm>
            <a:off x="1947897" y="1166649"/>
            <a:ext cx="6967570" cy="3516562"/>
          </a:xfrm>
        </p:spPr>
        <p:txBody>
          <a:bodyPr>
            <a:normAutofit/>
          </a:bodyPr>
          <a:lstStyle/>
          <a:p>
            <a:r>
              <a:rPr lang="en-US" dirty="0"/>
              <a:t>Ripogenus and Penobscot Mills projects are the largest generation effort in the state</a:t>
            </a:r>
          </a:p>
          <a:p>
            <a:r>
              <a:rPr lang="en-US" dirty="0"/>
              <a:t>Projects being relicensed together</a:t>
            </a:r>
          </a:p>
          <a:p>
            <a:r>
              <a:rPr lang="en-US" dirty="0"/>
              <a:t>Very Complex – 5 powerhouses</a:t>
            </a:r>
          </a:p>
          <a:p>
            <a:r>
              <a:rPr lang="en-US" dirty="0"/>
              <a:t>Owned by Brookfield</a:t>
            </a:r>
          </a:p>
          <a:p>
            <a:pPr lvl="1"/>
            <a:r>
              <a:rPr lang="en-US" dirty="0"/>
              <a:t>Cash cow if one exists</a:t>
            </a:r>
          </a:p>
          <a:p>
            <a:endParaRPr lang="en-US" dirty="0"/>
          </a:p>
          <a:p>
            <a:pPr marL="0" indent="0">
              <a:buNone/>
            </a:pPr>
            <a:endParaRPr dirty="0"/>
          </a:p>
        </p:txBody>
      </p:sp>
      <p:pic>
        <p:nvPicPr>
          <p:cNvPr id="5" name="Picture 4">
            <a:extLst>
              <a:ext uri="{FF2B5EF4-FFF2-40B4-BE49-F238E27FC236}">
                <a16:creationId xmlns:a16="http://schemas.microsoft.com/office/drawing/2014/main" id="{5437CAB7-E7B6-F91F-0AF9-148F9B1A4504}"/>
              </a:ext>
            </a:extLst>
          </p:cNvPr>
          <p:cNvPicPr>
            <a:picLocks noChangeAspect="1"/>
          </p:cNvPicPr>
          <p:nvPr/>
        </p:nvPicPr>
        <p:blipFill>
          <a:blip r:embed="rId3" cstate="screen">
            <a:extLst>
              <a:ext uri="{28A0092B-C50C-407E-A947-70E740481C1C}">
                <a14:useLocalDpi xmlns:a14="http://schemas.microsoft.com/office/drawing/2010/main"/>
              </a:ext>
            </a:extLst>
          </a:blip>
          <a:srcRect r="14134"/>
          <a:stretch>
            <a:fillRect/>
          </a:stretch>
        </p:blipFill>
        <p:spPr>
          <a:xfrm>
            <a:off x="6301165" y="2108580"/>
            <a:ext cx="5748673" cy="4467933"/>
          </a:xfrm>
          <a:prstGeom prst="rect">
            <a:avLst/>
          </a:prstGeom>
        </p:spPr>
      </p:pic>
      <p:sp>
        <p:nvSpPr>
          <p:cNvPr id="7" name="TextBox 6">
            <a:extLst>
              <a:ext uri="{FF2B5EF4-FFF2-40B4-BE49-F238E27FC236}">
                <a16:creationId xmlns:a16="http://schemas.microsoft.com/office/drawing/2014/main" id="{2469748A-4B1E-F021-75DD-D9CE8B6E6902}"/>
              </a:ext>
            </a:extLst>
          </p:cNvPr>
          <p:cNvSpPr txBox="1"/>
          <p:nvPr/>
        </p:nvSpPr>
        <p:spPr>
          <a:xfrm>
            <a:off x="7843598" y="6576513"/>
            <a:ext cx="4206240" cy="228600"/>
          </a:xfrm>
          <a:prstGeom prst="rect">
            <a:avLst/>
          </a:prstGeom>
          <a:noFill/>
        </p:spPr>
        <p:txBody>
          <a:bodyPr wrap="square" lIns="0" tIns="0" rIns="0" bIns="0">
            <a:spAutoFit/>
          </a:bodyPr>
          <a:lstStyle/>
          <a:p>
            <a:pPr algn="r"/>
            <a:r>
              <a:rPr lang="en-US" sz="1000" b="0" i="0" dirty="0">
                <a:solidFill>
                  <a:srgbClr val="766F54"/>
                </a:solidFill>
              </a:rPr>
              <a:t>Photo: Chris Howe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92477" y="624110"/>
            <a:ext cx="8911687" cy="1280890"/>
          </a:xfrm>
        </p:spPr>
        <p:txBody>
          <a:bodyPr/>
          <a:lstStyle/>
          <a:p>
            <a:r>
              <a:t>Ownership and Control</a:t>
            </a:r>
          </a:p>
        </p:txBody>
      </p:sp>
      <p:sp>
        <p:nvSpPr>
          <p:cNvPr id="3" name="Content Placeholder 2"/>
          <p:cNvSpPr>
            <a:spLocks noGrp="1"/>
          </p:cNvSpPr>
          <p:nvPr>
            <p:ph idx="1"/>
          </p:nvPr>
        </p:nvSpPr>
        <p:spPr>
          <a:xfrm>
            <a:off x="2292477" y="1445742"/>
            <a:ext cx="7123199" cy="2148840"/>
          </a:xfrm>
        </p:spPr>
        <p:txBody>
          <a:bodyPr/>
          <a:lstStyle/>
          <a:p>
            <a:r>
              <a:rPr dirty="0"/>
              <a:t>Brookfield Renewable</a:t>
            </a:r>
          </a:p>
          <a:p>
            <a:r>
              <a:rPr lang="en-US" dirty="0"/>
              <a:t>83</a:t>
            </a:r>
            <a:r>
              <a:rPr dirty="0"/>
              <a:t>% of Maine hydro capacity</a:t>
            </a:r>
          </a:p>
          <a:p>
            <a:r>
              <a:rPr dirty="0"/>
              <a:t>Centralized operations, fewer local staff</a:t>
            </a:r>
          </a:p>
          <a:p>
            <a:r>
              <a:rPr dirty="0"/>
              <a:t>Profits flow primarily to Canada and shareholders</a:t>
            </a:r>
            <a:endParaRPr lang="en-US" dirty="0"/>
          </a:p>
          <a:p>
            <a:r>
              <a:rPr lang="en-US" b="1" i="1" dirty="0"/>
              <a:t>Deerfield project’s owner</a:t>
            </a:r>
            <a:endParaRPr b="1" i="1" dirty="0"/>
          </a:p>
        </p:txBody>
      </p:sp>
      <p:graphicFrame>
        <p:nvGraphicFramePr>
          <p:cNvPr id="4" name="Chart 3">
            <a:extLst>
              <a:ext uri="{FF2B5EF4-FFF2-40B4-BE49-F238E27FC236}">
                <a16:creationId xmlns:a16="http://schemas.microsoft.com/office/drawing/2014/main" id="{00000000-0008-0000-0300-000002000000}"/>
              </a:ext>
            </a:extLst>
          </p:cNvPr>
          <p:cNvGraphicFramePr>
            <a:graphicFrameLocks/>
          </p:cNvGraphicFramePr>
          <p:nvPr>
            <p:extLst>
              <p:ext uri="{D42A27DB-BD31-4B8C-83A1-F6EECF244321}">
                <p14:modId xmlns:p14="http://schemas.microsoft.com/office/powerpoint/2010/main" val="1277777744"/>
              </p:ext>
            </p:extLst>
          </p:nvPr>
        </p:nvGraphicFramePr>
        <p:xfrm>
          <a:off x="7117493" y="3299254"/>
          <a:ext cx="4387120" cy="3459892"/>
        </p:xfrm>
        <a:graphic>
          <a:graphicData uri="http://schemas.openxmlformats.org/drawingml/2006/chart">
            <c:chart xmlns:c="http://schemas.openxmlformats.org/drawingml/2006/chart" xmlns:r="http://schemas.openxmlformats.org/officeDocument/2006/relationships" r:id="rId3"/>
          </a:graphicData>
        </a:graphic>
      </p:graphicFrame>
      <p:pic>
        <p:nvPicPr>
          <p:cNvPr id="5" name="Picture 4" descr="s05_shaw.jpg"/>
          <p:cNvPicPr>
            <a:picLocks noChangeAspect="1"/>
          </p:cNvPicPr>
          <p:nvPr/>
        </p:nvPicPr>
        <p:blipFill>
          <a:blip r:embed="rId4"/>
          <a:stretch>
            <a:fillRect/>
          </a:stretch>
        </p:blipFill>
        <p:spPr>
          <a:xfrm>
            <a:off x="2377440" y="3703320"/>
            <a:ext cx="4526280" cy="2515626"/>
          </a:xfrm>
          <a:prstGeom prst="rect">
            <a:avLst/>
          </a:prstGeom>
        </p:spPr>
      </p:pic>
      <p:sp>
        <p:nvSpPr>
          <p:cNvPr id="6" name="TextBox 5"/>
          <p:cNvSpPr txBox="1"/>
          <p:nvPr/>
        </p:nvSpPr>
        <p:spPr>
          <a:xfrm>
            <a:off x="2697480" y="6246378"/>
            <a:ext cx="4206240" cy="228600"/>
          </a:xfrm>
          <a:prstGeom prst="rect">
            <a:avLst/>
          </a:prstGeom>
          <a:noFill/>
        </p:spPr>
        <p:txBody>
          <a:bodyPr wrap="square" lIns="0" tIns="0" rIns="0" bIns="0">
            <a:spAutoFit/>
          </a:bodyPr>
          <a:lstStyle/>
          <a:p>
            <a:pPr algn="r"/>
            <a:r>
              <a:rPr sz="1000" b="0" i="0">
                <a:solidFill>
                  <a:srgbClr val="766F54"/>
                </a:solidFill>
              </a:rPr>
              <a:t>Photo: Tim Shaw</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0153BD3-130C-FAA7-4DA7-38C8B71CB1E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325762" y="2739442"/>
            <a:ext cx="6393798" cy="4072286"/>
          </a:xfrm>
          <a:prstGeom prst="rect">
            <a:avLst/>
          </a:prstGeom>
        </p:spPr>
      </p:pic>
      <p:sp>
        <p:nvSpPr>
          <p:cNvPr id="2" name="Title 1"/>
          <p:cNvSpPr>
            <a:spLocks noGrp="1"/>
          </p:cNvSpPr>
          <p:nvPr>
            <p:ph type="title"/>
          </p:nvPr>
        </p:nvSpPr>
        <p:spPr>
          <a:xfrm>
            <a:off x="2428575" y="352262"/>
            <a:ext cx="8911687" cy="1280890"/>
          </a:xfrm>
        </p:spPr>
        <p:txBody>
          <a:bodyPr>
            <a:normAutofit/>
          </a:bodyPr>
          <a:lstStyle/>
          <a:p>
            <a:r>
              <a:rPr dirty="0"/>
              <a:t>The Last License Still Runs the River</a:t>
            </a:r>
          </a:p>
        </p:txBody>
      </p:sp>
      <p:sp>
        <p:nvSpPr>
          <p:cNvPr id="3" name="Content Placeholder 2"/>
          <p:cNvSpPr>
            <a:spLocks noGrp="1"/>
          </p:cNvSpPr>
          <p:nvPr>
            <p:ph idx="1"/>
          </p:nvPr>
        </p:nvSpPr>
        <p:spPr>
          <a:xfrm>
            <a:off x="2428575" y="1089454"/>
            <a:ext cx="8915400" cy="2339546"/>
          </a:xfrm>
        </p:spPr>
        <p:txBody>
          <a:bodyPr>
            <a:noAutofit/>
          </a:bodyPr>
          <a:lstStyle/>
          <a:p>
            <a:r>
              <a:rPr dirty="0"/>
              <a:t>Issued ~30 years ago to Great Northern Paper</a:t>
            </a:r>
            <a:endParaRPr lang="en-US" dirty="0"/>
          </a:p>
          <a:p>
            <a:pPr lvl="1"/>
            <a:r>
              <a:rPr lang="en-US" sz="1800" dirty="0"/>
              <a:t>GNP then Maine’s largest employer</a:t>
            </a:r>
            <a:endParaRPr sz="1800" dirty="0"/>
          </a:p>
          <a:p>
            <a:r>
              <a:rPr u="sng" dirty="0"/>
              <a:t>Environmental protections weakened under political pressure</a:t>
            </a:r>
          </a:p>
          <a:p>
            <a:r>
              <a:rPr dirty="0"/>
              <a:t>License optimized to increase asset value prior to sale</a:t>
            </a:r>
            <a:endParaRPr lang="en-US" dirty="0"/>
          </a:p>
          <a:p>
            <a:r>
              <a:rPr lang="en-US" dirty="0"/>
              <a:t>Last license was not what the resource needed</a:t>
            </a:r>
            <a:endParaRPr dirty="0"/>
          </a:p>
          <a:p>
            <a:r>
              <a:rPr dirty="0"/>
              <a:t>Those terms still govern operations today</a:t>
            </a:r>
            <a:endParaRPr lang="en-US" dirty="0"/>
          </a:p>
          <a:p>
            <a:r>
              <a:rPr lang="en-US" dirty="0"/>
              <a:t>Next license term: </a:t>
            </a:r>
          </a:p>
          <a:p>
            <a:pPr lvl="1"/>
            <a:r>
              <a:rPr lang="en-US" dirty="0"/>
              <a:t>30 to 50 years</a:t>
            </a:r>
            <a:endParaRPr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What’s Going Wrong</a:t>
            </a:r>
          </a:p>
        </p:txBody>
      </p:sp>
      <p:sp>
        <p:nvSpPr>
          <p:cNvPr id="3" name="Content Placeholder 2"/>
          <p:cNvSpPr>
            <a:spLocks noGrp="1"/>
          </p:cNvSpPr>
          <p:nvPr>
            <p:ph idx="1"/>
          </p:nvPr>
        </p:nvSpPr>
        <p:spPr>
          <a:xfrm>
            <a:off x="2589212" y="1501813"/>
            <a:ext cx="8915400" cy="2228335"/>
          </a:xfrm>
        </p:spPr>
        <p:txBody>
          <a:bodyPr/>
          <a:lstStyle/>
          <a:p>
            <a:r>
              <a:rPr dirty="0"/>
              <a:t>Structural license flaws allow harmful operations</a:t>
            </a:r>
          </a:p>
          <a:p>
            <a:r>
              <a:rPr dirty="0"/>
              <a:t>Generator trip events average ~1 per year — fish kills in 2023, 2025, 2026</a:t>
            </a:r>
          </a:p>
          <a:p>
            <a:r>
              <a:rPr dirty="0"/>
              <a:t>YOY landlocked salmon most vulnerable (state fish)</a:t>
            </a:r>
          </a:p>
          <a:p>
            <a:r>
              <a:rPr dirty="0"/>
              <a:t>‘Acts of nature’ = no </a:t>
            </a:r>
            <a:r>
              <a:rPr lang="en-US" dirty="0"/>
              <a:t>FERC </a:t>
            </a:r>
            <a:r>
              <a:rPr dirty="0"/>
              <a:t>violations</a:t>
            </a:r>
            <a:r>
              <a:rPr lang="en-US" dirty="0"/>
              <a:t> [yet]</a:t>
            </a:r>
            <a:r>
              <a:rPr dirty="0"/>
              <a:t>, no consequences</a:t>
            </a:r>
          </a:p>
        </p:txBody>
      </p:sp>
      <p:pic>
        <p:nvPicPr>
          <p:cNvPr id="4" name="Picture 3">
            <a:extLst>
              <a:ext uri="{FF2B5EF4-FFF2-40B4-BE49-F238E27FC236}">
                <a16:creationId xmlns:a16="http://schemas.microsoft.com/office/drawing/2014/main" id="{A416B024-6DF2-C556-1FDF-466DB908BAB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929520" y="3277532"/>
            <a:ext cx="8543214" cy="3252082"/>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06728" y="664849"/>
            <a:ext cx="8911687" cy="1280890"/>
          </a:xfrm>
        </p:spPr>
        <p:txBody>
          <a:bodyPr/>
          <a:lstStyle/>
          <a:p>
            <a:r>
              <a:rPr dirty="0"/>
              <a:t>Documented Impacts</a:t>
            </a:r>
          </a:p>
        </p:txBody>
      </p:sp>
      <p:sp>
        <p:nvSpPr>
          <p:cNvPr id="3" name="Content Placeholder 2"/>
          <p:cNvSpPr>
            <a:spLocks noGrp="1"/>
          </p:cNvSpPr>
          <p:nvPr>
            <p:ph idx="1"/>
          </p:nvPr>
        </p:nvSpPr>
        <p:spPr>
          <a:xfrm>
            <a:off x="2403015" y="1451555"/>
            <a:ext cx="8915400" cy="1280890"/>
          </a:xfrm>
        </p:spPr>
        <p:txBody>
          <a:bodyPr/>
          <a:lstStyle/>
          <a:p>
            <a:r>
              <a:rPr dirty="0"/>
              <a:t>Stranding and </a:t>
            </a:r>
            <a:r>
              <a:rPr lang="en-US" dirty="0"/>
              <a:t>mortality</a:t>
            </a:r>
            <a:r>
              <a:rPr dirty="0"/>
              <a:t> documented by Brookfield and TU volunteers</a:t>
            </a:r>
          </a:p>
          <a:p>
            <a:r>
              <a:rPr dirty="0"/>
              <a:t>Fish, eggs, and macroinvertebrates affected</a:t>
            </a:r>
          </a:p>
          <a:p>
            <a:r>
              <a:rPr dirty="0"/>
              <a:t>Short‑duration events, high biological consequence</a:t>
            </a:r>
          </a:p>
        </p:txBody>
      </p:sp>
      <p:pic>
        <p:nvPicPr>
          <p:cNvPr id="12" name="Picture 11">
            <a:extLst>
              <a:ext uri="{FF2B5EF4-FFF2-40B4-BE49-F238E27FC236}">
                <a16:creationId xmlns:a16="http://schemas.microsoft.com/office/drawing/2014/main" id="{9A10AC82-D402-FD3A-3300-FA1CD615CB5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bwMode="auto">
          <a:xfrm>
            <a:off x="1394506" y="4700510"/>
            <a:ext cx="1983666" cy="1913861"/>
          </a:xfrm>
          <a:prstGeom prst="rect">
            <a:avLst/>
          </a:prstGeom>
          <a:ln>
            <a:noFill/>
          </a:ln>
          <a:effectLst>
            <a:softEdge rad="112500"/>
          </a:effectLst>
          <a:extLst>
            <a:ext uri="{53640926-AAD7-44D8-BBD7-CCE9431645EC}">
              <a14:shadowObscured xmlns:a14="http://schemas.microsoft.com/office/drawing/2010/main"/>
            </a:ext>
          </a:extLst>
        </p:spPr>
      </p:pic>
      <p:pic>
        <p:nvPicPr>
          <p:cNvPr id="5" name="Picture 4">
            <a:extLst>
              <a:ext uri="{FF2B5EF4-FFF2-40B4-BE49-F238E27FC236}">
                <a16:creationId xmlns:a16="http://schemas.microsoft.com/office/drawing/2014/main" id="{A22166DE-7DCF-7FD8-2932-3F1148CD6F60}"/>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bwMode="auto">
          <a:xfrm>
            <a:off x="8219196" y="4500230"/>
            <a:ext cx="2436316" cy="2264524"/>
          </a:xfrm>
          <a:prstGeom prst="rect">
            <a:avLst/>
          </a:prstGeom>
          <a:ln>
            <a:noFill/>
          </a:ln>
          <a:effectLst>
            <a:softEdge rad="112500"/>
          </a:effectLst>
          <a:extLst>
            <a:ext uri="{53640926-AAD7-44D8-BBD7-CCE9431645EC}">
              <a14:shadowObscured xmlns:a14="http://schemas.microsoft.com/office/drawing/2010/main"/>
            </a:ext>
          </a:extLst>
        </p:spPr>
      </p:pic>
      <p:pic>
        <p:nvPicPr>
          <p:cNvPr id="6" name="Picture 5">
            <a:extLst>
              <a:ext uri="{FF2B5EF4-FFF2-40B4-BE49-F238E27FC236}">
                <a16:creationId xmlns:a16="http://schemas.microsoft.com/office/drawing/2014/main" id="{21DCBD39-34B1-AF81-CE5D-07CB04CEEB14}"/>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bwMode="auto">
          <a:xfrm rot="5400000">
            <a:off x="2290154" y="2909262"/>
            <a:ext cx="2227273" cy="2228371"/>
          </a:xfrm>
          <a:prstGeom prst="rect">
            <a:avLst/>
          </a:prstGeom>
          <a:ln>
            <a:noFill/>
          </a:ln>
          <a:effectLst>
            <a:softEdge rad="112500"/>
          </a:effectLst>
          <a:extLst>
            <a:ext uri="{53640926-AAD7-44D8-BBD7-CCE9431645EC}">
              <a14:shadowObscured xmlns:a14="http://schemas.microsoft.com/office/drawing/2010/main"/>
            </a:ext>
          </a:extLst>
        </p:spPr>
      </p:pic>
      <p:pic>
        <p:nvPicPr>
          <p:cNvPr id="13" name="Picture 12">
            <a:extLst>
              <a:ext uri="{FF2B5EF4-FFF2-40B4-BE49-F238E27FC236}">
                <a16:creationId xmlns:a16="http://schemas.microsoft.com/office/drawing/2014/main" id="{30C1D1EE-D9A7-07B0-2EA1-8F8E57201539}"/>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bwMode="auto">
          <a:xfrm>
            <a:off x="6651051" y="2823740"/>
            <a:ext cx="2826256" cy="2027152"/>
          </a:xfrm>
          <a:prstGeom prst="rect">
            <a:avLst/>
          </a:prstGeom>
          <a:ln>
            <a:noFill/>
          </a:ln>
          <a:effectLst>
            <a:softEdge rad="112500"/>
          </a:effectLst>
          <a:extLst>
            <a:ext uri="{53640926-AAD7-44D8-BBD7-CCE9431645EC}">
              <a14:shadowObscured xmlns:a14="http://schemas.microsoft.com/office/drawing/2010/main"/>
            </a:ext>
          </a:extLst>
        </p:spPr>
      </p:pic>
      <p:pic>
        <p:nvPicPr>
          <p:cNvPr id="7" name="Picture 6">
            <a:extLst>
              <a:ext uri="{FF2B5EF4-FFF2-40B4-BE49-F238E27FC236}">
                <a16:creationId xmlns:a16="http://schemas.microsoft.com/office/drawing/2014/main" id="{A62EF256-19F4-71B9-DB8B-E323CAF97488}"/>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bwMode="auto">
          <a:xfrm>
            <a:off x="5936805" y="4611612"/>
            <a:ext cx="2282391" cy="2041759"/>
          </a:xfrm>
          <a:prstGeom prst="rect">
            <a:avLst/>
          </a:prstGeom>
          <a:ln>
            <a:noFill/>
          </a:ln>
          <a:effectLst>
            <a:softEdge rad="112500"/>
          </a:effectLst>
          <a:extLst>
            <a:ext uri="{53640926-AAD7-44D8-BBD7-CCE9431645EC}">
              <a14:shadowObscured xmlns:a14="http://schemas.microsoft.com/office/drawing/2010/main"/>
            </a:ext>
          </a:extLst>
        </p:spPr>
      </p:pic>
      <p:pic>
        <p:nvPicPr>
          <p:cNvPr id="9" name="Picture 8">
            <a:extLst>
              <a:ext uri="{FF2B5EF4-FFF2-40B4-BE49-F238E27FC236}">
                <a16:creationId xmlns:a16="http://schemas.microsoft.com/office/drawing/2014/main" id="{E4253E56-3E6C-FE86-6E98-5781B5720EC3}"/>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bwMode="auto">
          <a:xfrm>
            <a:off x="9201810" y="2974123"/>
            <a:ext cx="1996842" cy="1876769"/>
          </a:xfrm>
          <a:prstGeom prst="rect">
            <a:avLst/>
          </a:prstGeom>
          <a:ln>
            <a:noFill/>
          </a:ln>
          <a:effectLst>
            <a:softEdge rad="112500"/>
          </a:effectLst>
          <a:extLst>
            <a:ext uri="{53640926-AAD7-44D8-BBD7-CCE9431645EC}">
              <a14:shadowObscured xmlns:a14="http://schemas.microsoft.com/office/drawing/2010/main"/>
            </a:ext>
          </a:extLst>
        </p:spPr>
      </p:pic>
      <p:pic>
        <p:nvPicPr>
          <p:cNvPr id="10" name="Picture 9">
            <a:extLst>
              <a:ext uri="{FF2B5EF4-FFF2-40B4-BE49-F238E27FC236}">
                <a16:creationId xmlns:a16="http://schemas.microsoft.com/office/drawing/2014/main" id="{A6316714-74E7-D7F1-4773-DE24DCECBA57}"/>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bwMode="auto">
          <a:xfrm>
            <a:off x="4632106" y="2834363"/>
            <a:ext cx="2430689" cy="2378168"/>
          </a:xfrm>
          <a:prstGeom prst="rect">
            <a:avLst/>
          </a:prstGeom>
          <a:ln>
            <a:noFill/>
          </a:ln>
          <a:effectLst>
            <a:softEdge rad="112500"/>
          </a:effectLst>
          <a:extLst>
            <a:ext uri="{53640926-AAD7-44D8-BBD7-CCE9431645EC}">
              <a14:shadowObscured xmlns:a14="http://schemas.microsoft.com/office/drawing/2010/main"/>
            </a:ext>
          </a:extLst>
        </p:spPr>
      </p:pic>
      <p:pic>
        <p:nvPicPr>
          <p:cNvPr id="11" name="Picture 10">
            <a:extLst>
              <a:ext uri="{FF2B5EF4-FFF2-40B4-BE49-F238E27FC236}">
                <a16:creationId xmlns:a16="http://schemas.microsoft.com/office/drawing/2014/main" id="{CD823F64-6786-DC2F-9F92-1751FA32B42F}"/>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b="-3"/>
          <a:stretch/>
        </p:blipFill>
        <p:spPr bwMode="auto">
          <a:xfrm>
            <a:off x="3822433" y="4850893"/>
            <a:ext cx="2156005" cy="1913861"/>
          </a:xfrm>
          <a:prstGeom prst="rect">
            <a:avLst/>
          </a:prstGeom>
          <a:ln>
            <a:noFill/>
          </a:ln>
          <a:effectLst>
            <a:softEdge rad="112500"/>
          </a:effectLst>
          <a:extLst>
            <a:ext uri="{53640926-AAD7-44D8-BBD7-CCE9431645EC}">
              <a14:shadowObscured xmlns:a14="http://schemas.microsoft.com/office/drawing/2010/main"/>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July 27, 2026: Another Trip Event</a:t>
            </a:r>
          </a:p>
        </p:txBody>
      </p:sp>
      <p:sp>
        <p:nvSpPr>
          <p:cNvPr id="3" name="Content Placeholder 2"/>
          <p:cNvSpPr>
            <a:spLocks noGrp="1"/>
          </p:cNvSpPr>
          <p:nvPr>
            <p:ph idx="1"/>
          </p:nvPr>
        </p:nvSpPr>
        <p:spPr>
          <a:xfrm>
            <a:off x="2240280" y="1600200"/>
            <a:ext cx="5120640" cy="4754880"/>
          </a:xfrm>
        </p:spPr>
        <p:txBody>
          <a:bodyPr>
            <a:normAutofit lnSpcReduction="10000"/>
          </a:bodyPr>
          <a:lstStyle/>
          <a:p>
            <a:r>
              <a:rPr sz="1800" dirty="0"/>
              <a:t>Broken cross-arm on the McKay Station transmission line tripped the station offline</a:t>
            </a:r>
          </a:p>
          <a:p>
            <a:r>
              <a:rPr sz="1800" dirty="0"/>
              <a:t>Flows fell from ~2,400 </a:t>
            </a:r>
            <a:r>
              <a:rPr sz="1800" dirty="0" err="1"/>
              <a:t>cfs</a:t>
            </a:r>
            <a:r>
              <a:rPr sz="1800" dirty="0"/>
              <a:t> to ~450 </a:t>
            </a:r>
            <a:r>
              <a:rPr sz="1800" dirty="0" err="1"/>
              <a:t>cfs</a:t>
            </a:r>
            <a:r>
              <a:rPr sz="1800" dirty="0"/>
              <a:t> for two-plus hours</a:t>
            </a:r>
          </a:p>
          <a:p>
            <a:r>
              <a:rPr sz="1800" dirty="0"/>
              <a:t>TU’s preliminary estimate: 3,860 landlocked salmon parr killed — up to ~7,700</a:t>
            </a:r>
          </a:p>
          <a:p>
            <a:pPr lvl="1"/>
            <a:r>
              <a:rPr sz="1500" dirty="0"/>
              <a:t>Plus brook trout parr, dace, suckers and sculpins</a:t>
            </a:r>
          </a:p>
          <a:p>
            <a:r>
              <a:rPr sz="1800" dirty="0"/>
              <a:t>Brookfield did no field survey</a:t>
            </a:r>
          </a:p>
          <a:p>
            <a:r>
              <a:rPr sz="1800" dirty="0"/>
              <a:t>Downed line started a forest fire — the second in 13 months</a:t>
            </a:r>
          </a:p>
          <a:p>
            <a:r>
              <a:rPr sz="1800" dirty="0"/>
              <a:t>Third fish-kill trip event in four years</a:t>
            </a:r>
            <a:endParaRPr lang="en-US" sz="1800" dirty="0"/>
          </a:p>
          <a:p>
            <a:r>
              <a:rPr lang="en-US" sz="1800" dirty="0"/>
              <a:t>Maine TU Council responded to Brookfield’s Flow Excursion Report</a:t>
            </a:r>
            <a:endParaRPr sz="1800" dirty="0"/>
          </a:p>
        </p:txBody>
      </p:sp>
      <p:pic>
        <p:nvPicPr>
          <p:cNvPr id="4" name="Picture 3" descr="n_jul27_fish.jpg"/>
          <p:cNvPicPr>
            <a:picLocks noChangeAspect="1"/>
          </p:cNvPicPr>
          <p:nvPr/>
        </p:nvPicPr>
        <p:blipFill>
          <a:blip r:embed="rId3"/>
          <a:stretch>
            <a:fillRect/>
          </a:stretch>
        </p:blipFill>
        <p:spPr>
          <a:xfrm>
            <a:off x="7635240" y="1600200"/>
            <a:ext cx="4206240" cy="2376525"/>
          </a:xfrm>
          <a:prstGeom prst="rect">
            <a:avLst/>
          </a:prstGeom>
        </p:spPr>
      </p:pic>
      <p:pic>
        <p:nvPicPr>
          <p:cNvPr id="5" name="Picture 4" descr="n_jul27_fire.jpg"/>
          <p:cNvPicPr>
            <a:picLocks noChangeAspect="1"/>
          </p:cNvPicPr>
          <p:nvPr/>
        </p:nvPicPr>
        <p:blipFill>
          <a:blip r:embed="rId4"/>
          <a:stretch>
            <a:fillRect/>
          </a:stretch>
        </p:blipFill>
        <p:spPr>
          <a:xfrm>
            <a:off x="7635240" y="4114800"/>
            <a:ext cx="4206240" cy="2239822"/>
          </a:xfrm>
          <a:prstGeom prst="rect">
            <a:avLst/>
          </a:prstGeom>
        </p:spPr>
      </p:pic>
      <p:sp>
        <p:nvSpPr>
          <p:cNvPr id="6" name="TextBox 5"/>
          <p:cNvSpPr txBox="1"/>
          <p:nvPr/>
        </p:nvSpPr>
        <p:spPr>
          <a:xfrm>
            <a:off x="5897880" y="6382054"/>
            <a:ext cx="5943600" cy="153888"/>
          </a:xfrm>
          <a:prstGeom prst="rect">
            <a:avLst/>
          </a:prstGeom>
          <a:noFill/>
        </p:spPr>
        <p:txBody>
          <a:bodyPr wrap="square" lIns="0" tIns="0" rIns="0" bIns="0">
            <a:spAutoFit/>
          </a:bodyPr>
          <a:lstStyle/>
          <a:p>
            <a:pPr algn="r"/>
            <a:r>
              <a:rPr sz="1000" b="0" i="0" dirty="0">
                <a:solidFill>
                  <a:srgbClr val="766F54"/>
                </a:solidFill>
              </a:rPr>
              <a:t>Photos: Chris Howe</a:t>
            </a:r>
            <a:r>
              <a:rPr lang="en-US" sz="1000" b="0" i="0" dirty="0">
                <a:solidFill>
                  <a:srgbClr val="766F54"/>
                </a:solidFill>
              </a:rPr>
              <a:t> (top)</a:t>
            </a:r>
            <a:r>
              <a:rPr sz="1000" b="0" i="0" dirty="0">
                <a:solidFill>
                  <a:srgbClr val="766F54"/>
                </a:solidFill>
              </a:rPr>
              <a:t>, </a:t>
            </a:r>
            <a:r>
              <a:rPr lang="en-US" sz="1000" dirty="0">
                <a:solidFill>
                  <a:srgbClr val="766F54"/>
                </a:solidFill>
              </a:rPr>
              <a:t>T</a:t>
            </a:r>
            <a:r>
              <a:rPr lang="en-US" sz="1000" b="0" i="0" dirty="0">
                <a:solidFill>
                  <a:srgbClr val="766F54"/>
                </a:solidFill>
              </a:rPr>
              <a:t>odd </a:t>
            </a:r>
            <a:r>
              <a:rPr lang="en-US" sz="1000" dirty="0">
                <a:solidFill>
                  <a:srgbClr val="766F54"/>
                </a:solidFill>
              </a:rPr>
              <a:t>M</a:t>
            </a:r>
            <a:r>
              <a:rPr lang="en-US" sz="1000" b="0" i="0" dirty="0">
                <a:solidFill>
                  <a:srgbClr val="766F54"/>
                </a:solidFill>
              </a:rPr>
              <a:t>ercer(bottom)</a:t>
            </a:r>
            <a:endParaRPr sz="1000" b="0" i="0" dirty="0">
              <a:solidFill>
                <a:srgbClr val="766F54"/>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Media Coverage</a:t>
            </a:r>
          </a:p>
        </p:txBody>
      </p:sp>
      <p:sp>
        <p:nvSpPr>
          <p:cNvPr id="3" name="Content Placeholder 2"/>
          <p:cNvSpPr>
            <a:spLocks noGrp="1"/>
          </p:cNvSpPr>
          <p:nvPr>
            <p:ph idx="1"/>
          </p:nvPr>
        </p:nvSpPr>
        <p:spPr>
          <a:xfrm>
            <a:off x="2240280" y="1554480"/>
            <a:ext cx="5223776" cy="1371600"/>
          </a:xfrm>
        </p:spPr>
        <p:txBody>
          <a:bodyPr>
            <a:normAutofit lnSpcReduction="10000"/>
          </a:bodyPr>
          <a:lstStyle/>
          <a:p>
            <a:r>
              <a:rPr sz="1700" dirty="0"/>
              <a:t>Press releases have resulted in coverage of the latest trip event and relicensing in Bangor print and TV media for the </a:t>
            </a:r>
            <a:r>
              <a:rPr sz="1700" dirty="0" err="1"/>
              <a:t>Ripogenus</a:t>
            </a:r>
            <a:r>
              <a:rPr sz="1700" dirty="0"/>
              <a:t>/Penobscot Mills Projects. URLs include:</a:t>
            </a:r>
          </a:p>
        </p:txBody>
      </p:sp>
      <p:pic>
        <p:nvPicPr>
          <p:cNvPr id="6" name="Picture 5">
            <a:extLst>
              <a:ext uri="{FF2B5EF4-FFF2-40B4-BE49-F238E27FC236}">
                <a16:creationId xmlns:a16="http://schemas.microsoft.com/office/drawing/2014/main" id="{A95DC0AF-ADC6-CE94-4963-D41D30245781}"/>
              </a:ext>
            </a:extLst>
          </p:cNvPr>
          <p:cNvPicPr>
            <a:picLocks noChangeAspect="1"/>
          </p:cNvPicPr>
          <p:nvPr/>
        </p:nvPicPr>
        <p:blipFill>
          <a:blip r:embed="rId3"/>
          <a:stretch>
            <a:fillRect/>
          </a:stretch>
        </p:blipFill>
        <p:spPr>
          <a:xfrm>
            <a:off x="7461813" y="1434737"/>
            <a:ext cx="4730187" cy="4328890"/>
          </a:xfrm>
          <a:prstGeom prst="rect">
            <a:avLst/>
          </a:prstGeom>
        </p:spPr>
      </p:pic>
      <p:sp>
        <p:nvSpPr>
          <p:cNvPr id="7" name="TextBox 6">
            <a:hlinkClick r:id="rId4"/>
          </p:cNvPr>
          <p:cNvSpPr txBox="1"/>
          <p:nvPr/>
        </p:nvSpPr>
        <p:spPr>
          <a:xfrm>
            <a:off x="2286000" y="2880360"/>
            <a:ext cx="4937760" cy="658368"/>
          </a:xfrm>
          <a:prstGeom prst="rect">
            <a:avLst/>
          </a:prstGeom>
          <a:noFill/>
        </p:spPr>
        <p:txBody>
          <a:bodyPr wrap="square" lIns="45720" tIns="0" rIns="45720" bIns="0" anchor="t">
            <a:spAutoFit/>
          </a:bodyPr>
          <a:lstStyle/>
          <a:p>
            <a:r>
              <a:rPr sz="1400" b="1" u="sng" dirty="0">
                <a:solidFill>
                  <a:srgbClr val="A53010"/>
                </a:solidFill>
              </a:rPr>
              <a:t>Bangor Daily News, July 30, 2026</a:t>
            </a:r>
          </a:p>
          <a:p>
            <a:r>
              <a:rPr sz="900" dirty="0">
                <a:solidFill>
                  <a:srgbClr val="766F54"/>
                </a:solidFill>
              </a:rPr>
              <a:t>https://</a:t>
            </a:r>
            <a:r>
              <a:rPr sz="900" dirty="0" err="1">
                <a:solidFill>
                  <a:srgbClr val="766F54"/>
                </a:solidFill>
              </a:rPr>
              <a:t>www.bangordailynews.com</a:t>
            </a:r>
            <a:r>
              <a:rPr sz="900" dirty="0">
                <a:solidFill>
                  <a:srgbClr val="766F54"/>
                </a:solidFill>
              </a:rPr>
              <a:t>/2026/07/30/outdoors/outdoors-environment/thousands-of-fish-may-have-died-in-</a:t>
            </a:r>
            <a:r>
              <a:rPr sz="900" dirty="0" err="1">
                <a:solidFill>
                  <a:srgbClr val="766F54"/>
                </a:solidFill>
              </a:rPr>
              <a:t>penobscot</a:t>
            </a:r>
            <a:r>
              <a:rPr sz="900" dirty="0">
                <a:solidFill>
                  <a:srgbClr val="766F54"/>
                </a:solidFill>
              </a:rPr>
              <a:t>-river-dam-shutdown/</a:t>
            </a:r>
          </a:p>
        </p:txBody>
      </p:sp>
      <p:sp>
        <p:nvSpPr>
          <p:cNvPr id="8" name="TextBox 7">
            <a:hlinkClick r:id="rId5"/>
          </p:cNvPr>
          <p:cNvSpPr txBox="1"/>
          <p:nvPr/>
        </p:nvSpPr>
        <p:spPr>
          <a:xfrm>
            <a:off x="2286000" y="3630168"/>
            <a:ext cx="4937760" cy="658368"/>
          </a:xfrm>
          <a:prstGeom prst="rect">
            <a:avLst/>
          </a:prstGeom>
          <a:noFill/>
        </p:spPr>
        <p:txBody>
          <a:bodyPr wrap="square" lIns="45720" tIns="0" rIns="45720" bIns="0" anchor="t">
            <a:spAutoFit/>
          </a:bodyPr>
          <a:lstStyle/>
          <a:p>
            <a:r>
              <a:rPr sz="1400" b="1" u="sng" dirty="0">
                <a:solidFill>
                  <a:srgbClr val="A53010"/>
                </a:solidFill>
              </a:rPr>
              <a:t>Bangor Daily News (Maine Focus), Aug. 17, 2026</a:t>
            </a:r>
          </a:p>
          <a:p>
            <a:r>
              <a:rPr sz="900" dirty="0">
                <a:solidFill>
                  <a:srgbClr val="766F54"/>
                </a:solidFill>
              </a:rPr>
              <a:t>https://</a:t>
            </a:r>
            <a:r>
              <a:rPr sz="900" dirty="0" err="1">
                <a:solidFill>
                  <a:srgbClr val="766F54"/>
                </a:solidFill>
              </a:rPr>
              <a:t>www.bangordailynews.com</a:t>
            </a:r>
            <a:r>
              <a:rPr sz="900" dirty="0">
                <a:solidFill>
                  <a:srgbClr val="766F54"/>
                </a:solidFill>
              </a:rPr>
              <a:t>/2026/08/17/</a:t>
            </a:r>
            <a:r>
              <a:rPr sz="900" dirty="0" err="1">
                <a:solidFill>
                  <a:srgbClr val="766F54"/>
                </a:solidFill>
              </a:rPr>
              <a:t>mainefocus</a:t>
            </a:r>
            <a:r>
              <a:rPr sz="900" dirty="0">
                <a:solidFill>
                  <a:srgbClr val="766F54"/>
                </a:solidFill>
              </a:rPr>
              <a:t>/</a:t>
            </a:r>
            <a:r>
              <a:rPr sz="900" dirty="0" err="1">
                <a:solidFill>
                  <a:srgbClr val="766F54"/>
                </a:solidFill>
              </a:rPr>
              <a:t>mainefocus</a:t>
            </a:r>
            <a:r>
              <a:rPr sz="900" dirty="0">
                <a:solidFill>
                  <a:srgbClr val="766F54"/>
                </a:solidFill>
              </a:rPr>
              <a:t>-environment/ripogenus-dam-shutdown-impacts-joam40zk0w/</a:t>
            </a:r>
          </a:p>
        </p:txBody>
      </p:sp>
      <p:sp>
        <p:nvSpPr>
          <p:cNvPr id="9" name="TextBox 8">
            <a:hlinkClick r:id="rId6"/>
          </p:cNvPr>
          <p:cNvSpPr txBox="1"/>
          <p:nvPr/>
        </p:nvSpPr>
        <p:spPr>
          <a:xfrm>
            <a:off x="2286000" y="4379976"/>
            <a:ext cx="4937760" cy="658368"/>
          </a:xfrm>
          <a:prstGeom prst="rect">
            <a:avLst/>
          </a:prstGeom>
          <a:noFill/>
        </p:spPr>
        <p:txBody>
          <a:bodyPr wrap="square" lIns="45720" tIns="0" rIns="45720" bIns="0" anchor="t">
            <a:spAutoFit/>
          </a:bodyPr>
          <a:lstStyle/>
          <a:p>
            <a:r>
              <a:rPr sz="1400" b="1" u="sng" dirty="0">
                <a:solidFill>
                  <a:srgbClr val="A53010"/>
                </a:solidFill>
              </a:rPr>
              <a:t>WABI TV5, July 31, 2026</a:t>
            </a:r>
          </a:p>
          <a:p>
            <a:r>
              <a:rPr sz="900" dirty="0">
                <a:solidFill>
                  <a:srgbClr val="766F54"/>
                </a:solidFill>
              </a:rPr>
              <a:t>https://</a:t>
            </a:r>
            <a:r>
              <a:rPr sz="900" dirty="0" err="1">
                <a:solidFill>
                  <a:srgbClr val="766F54"/>
                </a:solidFill>
              </a:rPr>
              <a:t>www.wabi.tv</a:t>
            </a:r>
            <a:r>
              <a:rPr sz="900" dirty="0">
                <a:solidFill>
                  <a:srgbClr val="766F54"/>
                </a:solidFill>
              </a:rPr>
              <a:t>/2026/07/31/</a:t>
            </a:r>
            <a:r>
              <a:rPr sz="900" dirty="0" err="1">
                <a:solidFill>
                  <a:srgbClr val="766F54"/>
                </a:solidFill>
              </a:rPr>
              <a:t>maine</a:t>
            </a:r>
            <a:r>
              <a:rPr sz="900" dirty="0">
                <a:solidFill>
                  <a:srgbClr val="766F54"/>
                </a:solidFill>
              </a:rPr>
              <a:t>-dep-investigating-fish-kill-west-branch-</a:t>
            </a:r>
            <a:r>
              <a:rPr sz="900" dirty="0" err="1">
                <a:solidFill>
                  <a:srgbClr val="766F54"/>
                </a:solidFill>
              </a:rPr>
              <a:t>penobscot</a:t>
            </a:r>
            <a:r>
              <a:rPr sz="900" dirty="0">
                <a:solidFill>
                  <a:srgbClr val="766F54"/>
                </a:solidFill>
              </a:rPr>
              <a:t>-river/</a:t>
            </a:r>
          </a:p>
        </p:txBody>
      </p:sp>
      <p:sp>
        <p:nvSpPr>
          <p:cNvPr id="10" name="TextBox 9">
            <a:hlinkClick r:id="rId7"/>
          </p:cNvPr>
          <p:cNvSpPr txBox="1"/>
          <p:nvPr/>
        </p:nvSpPr>
        <p:spPr>
          <a:xfrm>
            <a:off x="2286000" y="5129784"/>
            <a:ext cx="4937760" cy="658368"/>
          </a:xfrm>
          <a:prstGeom prst="rect">
            <a:avLst/>
          </a:prstGeom>
          <a:noFill/>
        </p:spPr>
        <p:txBody>
          <a:bodyPr wrap="square" lIns="45720" tIns="0" rIns="45720" bIns="0" anchor="t">
            <a:spAutoFit/>
          </a:bodyPr>
          <a:lstStyle/>
          <a:p>
            <a:r>
              <a:rPr sz="1400" b="1" u="sng" dirty="0">
                <a:solidFill>
                  <a:srgbClr val="A53010"/>
                </a:solidFill>
              </a:rPr>
              <a:t>NEWS CENTER Maine (WCSH), Sept. 2, 2026</a:t>
            </a:r>
          </a:p>
          <a:p>
            <a:r>
              <a:rPr sz="900" dirty="0">
                <a:solidFill>
                  <a:srgbClr val="766F54"/>
                </a:solidFill>
              </a:rPr>
              <a:t>https://</a:t>
            </a:r>
            <a:r>
              <a:rPr sz="900" dirty="0" err="1">
                <a:solidFill>
                  <a:srgbClr val="766F54"/>
                </a:solidFill>
              </a:rPr>
              <a:t>www.newscentermaine.com</a:t>
            </a:r>
            <a:r>
              <a:rPr sz="900" dirty="0">
                <a:solidFill>
                  <a:srgbClr val="766F54"/>
                </a:solidFill>
              </a:rPr>
              <a:t>/article/news/local/public-safety/power-line-failure-drains-west-branch-penobscot-river-kill-thousands-fish-maine/97-e9e4edd5-c977-4f1b-8a96-22b01224bdff</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FERC Responds</a:t>
            </a:r>
          </a:p>
        </p:txBody>
      </p:sp>
      <p:sp>
        <p:nvSpPr>
          <p:cNvPr id="3" name="Content Placeholder 2"/>
          <p:cNvSpPr>
            <a:spLocks noGrp="1"/>
          </p:cNvSpPr>
          <p:nvPr>
            <p:ph idx="1"/>
          </p:nvPr>
        </p:nvSpPr>
        <p:spPr>
          <a:xfrm>
            <a:off x="2240280" y="1600200"/>
            <a:ext cx="6126480" cy="5690286"/>
          </a:xfrm>
        </p:spPr>
        <p:txBody>
          <a:bodyPr/>
          <a:lstStyle/>
          <a:p>
            <a:r>
              <a:rPr sz="1800" dirty="0"/>
              <a:t>August 27: Additional Information Request — 60 days to answer (about October 26)</a:t>
            </a:r>
            <a:endParaRPr lang="en-US" sz="1800" dirty="0"/>
          </a:p>
          <a:p>
            <a:pPr lvl="1"/>
            <a:r>
              <a:rPr lang="en-US" dirty="0"/>
              <a:t>Cited TU comments extensively</a:t>
            </a:r>
            <a:endParaRPr dirty="0"/>
          </a:p>
          <a:p>
            <a:r>
              <a:rPr sz="1800" dirty="0"/>
              <a:t>Brookfield must:</a:t>
            </a:r>
          </a:p>
          <a:p>
            <a:pPr lvl="1"/>
            <a:r>
              <a:rPr sz="1500" dirty="0"/>
              <a:t>Report the number of fish killed — and say whether it agrees with TU’s estimate</a:t>
            </a:r>
          </a:p>
          <a:p>
            <a:pPr lvl="1"/>
            <a:r>
              <a:rPr sz="1500" dirty="0"/>
              <a:t>Itemize all transmission-line work since 2016, answering TU’s challenge to its “$3 million” claim</a:t>
            </a:r>
          </a:p>
          <a:p>
            <a:pPr lvl="1"/>
            <a:r>
              <a:rPr sz="1500" dirty="0"/>
              <a:t>Hand over the raw flow data behind its </a:t>
            </a:r>
            <a:r>
              <a:rPr lang="en-US" sz="1500" dirty="0"/>
              <a:t>outage </a:t>
            </a:r>
            <a:r>
              <a:rPr sz="1500" dirty="0"/>
              <a:t>graph</a:t>
            </a:r>
          </a:p>
          <a:p>
            <a:pPr lvl="1"/>
            <a:r>
              <a:rPr sz="1500" dirty="0"/>
              <a:t>Respond to TU’s request for a USGS gage at Telos Bridge</a:t>
            </a:r>
          </a:p>
          <a:p>
            <a:pPr lvl="1"/>
            <a:r>
              <a:rPr sz="1500" dirty="0"/>
              <a:t>Explain how flows fell below the 400 </a:t>
            </a:r>
            <a:r>
              <a:rPr sz="1500" dirty="0" err="1"/>
              <a:t>cfs</a:t>
            </a:r>
            <a:r>
              <a:rPr sz="1500" dirty="0"/>
              <a:t> outage minimum</a:t>
            </a:r>
          </a:p>
          <a:p>
            <a:pPr lvl="1"/>
            <a:r>
              <a:rPr sz="1500" dirty="0"/>
              <a:t>Propose how it will stop these fish kills until a new license issues</a:t>
            </a:r>
          </a:p>
        </p:txBody>
      </p:sp>
      <p:pic>
        <p:nvPicPr>
          <p:cNvPr id="4" name="Picture 3" descr="n_ferc_pole.jpg"/>
          <p:cNvPicPr>
            <a:picLocks noChangeAspect="1"/>
          </p:cNvPicPr>
          <p:nvPr/>
        </p:nvPicPr>
        <p:blipFill>
          <a:blip r:embed="rId3"/>
          <a:stretch>
            <a:fillRect/>
          </a:stretch>
        </p:blipFill>
        <p:spPr>
          <a:xfrm>
            <a:off x="8732520" y="1234440"/>
            <a:ext cx="3475977" cy="4983480"/>
          </a:xfrm>
          <a:prstGeom prst="rect">
            <a:avLst/>
          </a:prstGeom>
        </p:spPr>
      </p:pic>
      <p:sp>
        <p:nvSpPr>
          <p:cNvPr id="5" name="TextBox 4"/>
          <p:cNvSpPr txBox="1"/>
          <p:nvPr/>
        </p:nvSpPr>
        <p:spPr>
          <a:xfrm>
            <a:off x="7772400" y="6245352"/>
            <a:ext cx="4206240" cy="153888"/>
          </a:xfrm>
          <a:prstGeom prst="rect">
            <a:avLst/>
          </a:prstGeom>
          <a:noFill/>
        </p:spPr>
        <p:txBody>
          <a:bodyPr wrap="square" lIns="0" tIns="0" rIns="0" bIns="0">
            <a:spAutoFit/>
          </a:bodyPr>
          <a:lstStyle/>
          <a:p>
            <a:pPr algn="r"/>
            <a:r>
              <a:rPr sz="1000" b="0" i="0" dirty="0">
                <a:solidFill>
                  <a:srgbClr val="766F54"/>
                </a:solidFill>
              </a:rPr>
              <a:t>Photo: </a:t>
            </a:r>
            <a:r>
              <a:rPr lang="en-US" sz="1000" b="0" i="0" dirty="0">
                <a:solidFill>
                  <a:srgbClr val="766F54"/>
                </a:solidFill>
              </a:rPr>
              <a:t>Todd Mercer - </a:t>
            </a:r>
            <a:r>
              <a:rPr sz="1000" b="0" i="0" dirty="0">
                <a:solidFill>
                  <a:srgbClr val="766F54"/>
                </a:solidFill>
              </a:rPr>
              <a:t>the failed pole span, July 2026</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Maine DEP Weighs In</a:t>
            </a:r>
          </a:p>
        </p:txBody>
      </p:sp>
      <p:sp>
        <p:nvSpPr>
          <p:cNvPr id="3" name="Content Placeholder 2"/>
          <p:cNvSpPr>
            <a:spLocks noGrp="1"/>
          </p:cNvSpPr>
          <p:nvPr>
            <p:ph idx="1"/>
          </p:nvPr>
        </p:nvSpPr>
        <p:spPr>
          <a:xfrm>
            <a:off x="2240280" y="1600200"/>
            <a:ext cx="5669280" cy="4754880"/>
          </a:xfrm>
        </p:spPr>
        <p:txBody>
          <a:bodyPr/>
          <a:lstStyle/>
          <a:p>
            <a:r>
              <a:rPr sz="1800" dirty="0"/>
              <a:t>August 28: McKay Station outages “violate State Water Quality Standards”</a:t>
            </a:r>
          </a:p>
          <a:p>
            <a:r>
              <a:rPr sz="1800" dirty="0"/>
              <a:t>Interim measures while relicensing is pending:</a:t>
            </a:r>
          </a:p>
          <a:p>
            <a:pPr lvl="1"/>
            <a:r>
              <a:rPr sz="1500" dirty="0"/>
              <a:t>Restore minimum flow within 24 hours (now 72)</a:t>
            </a:r>
          </a:p>
          <a:p>
            <a:pPr lvl="1"/>
            <a:r>
              <a:rPr sz="1500" dirty="0"/>
              <a:t>USGS gage at Telos Bridge</a:t>
            </a:r>
            <a:endParaRPr lang="en-US" sz="1500" dirty="0"/>
          </a:p>
          <a:p>
            <a:pPr lvl="1"/>
            <a:r>
              <a:rPr lang="en-US" sz="1500" dirty="0"/>
              <a:t>F</a:t>
            </a:r>
            <a:r>
              <a:rPr sz="1500" dirty="0"/>
              <a:t>aster line maintenance</a:t>
            </a:r>
          </a:p>
          <a:p>
            <a:r>
              <a:rPr sz="1800" dirty="0"/>
              <a:t>Permanent fix in the new license: bypass valve, permanent dam keeper, or MDIFW’s alternative</a:t>
            </a:r>
          </a:p>
          <a:p>
            <a:r>
              <a:rPr sz="1800" dirty="0"/>
              <a:t>MDEP now holds Brookfield’s Water Quality Certification applications</a:t>
            </a:r>
            <a:endParaRPr lang="en-US" sz="1800" dirty="0"/>
          </a:p>
          <a:p>
            <a:pPr lvl="1"/>
            <a:r>
              <a:rPr lang="en-US" dirty="0"/>
              <a:t>Coalition files WQC Application Comments in early December</a:t>
            </a:r>
            <a:endParaRPr dirty="0"/>
          </a:p>
        </p:txBody>
      </p:sp>
      <p:sp>
        <p:nvSpPr>
          <p:cNvPr id="5" name="TextBox 4"/>
          <p:cNvSpPr txBox="1"/>
          <p:nvPr/>
        </p:nvSpPr>
        <p:spPr>
          <a:xfrm>
            <a:off x="7680959" y="4201725"/>
            <a:ext cx="4206240" cy="228600"/>
          </a:xfrm>
          <a:prstGeom prst="rect">
            <a:avLst/>
          </a:prstGeom>
          <a:noFill/>
        </p:spPr>
        <p:txBody>
          <a:bodyPr wrap="square" lIns="0" tIns="0" rIns="0" bIns="0">
            <a:spAutoFit/>
          </a:bodyPr>
          <a:lstStyle/>
          <a:p>
            <a:pPr algn="r"/>
            <a:r>
              <a:rPr sz="1000" b="0" i="0" dirty="0">
                <a:solidFill>
                  <a:srgbClr val="766F54"/>
                </a:solidFill>
              </a:rPr>
              <a:t>Photo: Tim Shaw</a:t>
            </a:r>
          </a:p>
        </p:txBody>
      </p:sp>
      <p:pic>
        <p:nvPicPr>
          <p:cNvPr id="6" name="Picture 5" descr="P6060030.JPG"/>
          <p:cNvPicPr>
            <a:picLocks noChangeAspect="1"/>
          </p:cNvPicPr>
          <p:nvPr/>
        </p:nvPicPr>
        <p:blipFill>
          <a:blip r:embed="rId3"/>
          <a:stretch>
            <a:fillRect/>
          </a:stretch>
        </p:blipFill>
        <p:spPr>
          <a:xfrm>
            <a:off x="8138160" y="1828800"/>
            <a:ext cx="3749039" cy="2345493"/>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TU Volunteer Effort</a:t>
            </a:r>
          </a:p>
        </p:txBody>
      </p:sp>
      <p:sp>
        <p:nvSpPr>
          <p:cNvPr id="3" name="Content Placeholder 2"/>
          <p:cNvSpPr>
            <a:spLocks noGrp="1"/>
          </p:cNvSpPr>
          <p:nvPr>
            <p:ph idx="1"/>
          </p:nvPr>
        </p:nvSpPr>
        <p:spPr>
          <a:xfrm>
            <a:off x="2589212" y="1416907"/>
            <a:ext cx="5171681" cy="3328088"/>
          </a:xfrm>
        </p:spPr>
        <p:txBody>
          <a:bodyPr>
            <a:normAutofit/>
          </a:bodyPr>
          <a:lstStyle/>
          <a:p>
            <a:r>
              <a:rPr dirty="0"/>
              <a:t>Stranding Study: field surveys, photos, GPS, timing</a:t>
            </a:r>
          </a:p>
          <a:p>
            <a:r>
              <a:rPr dirty="0"/>
              <a:t>Ramping Study: flow change impacts</a:t>
            </a:r>
          </a:p>
          <a:p>
            <a:r>
              <a:rPr dirty="0"/>
              <a:t>Fishability/</a:t>
            </a:r>
            <a:r>
              <a:rPr dirty="0" err="1"/>
              <a:t>Wadability</a:t>
            </a:r>
            <a:r>
              <a:rPr dirty="0"/>
              <a:t> assessments</a:t>
            </a:r>
          </a:p>
          <a:p>
            <a:r>
              <a:rPr dirty="0"/>
              <a:t>Organized evidence, not anecdote</a:t>
            </a:r>
          </a:p>
        </p:txBody>
      </p:sp>
      <p:pic>
        <p:nvPicPr>
          <p:cNvPr id="5" name="Picture 4" descr="vol_str1.jpg"/>
          <p:cNvPicPr>
            <a:picLocks noChangeAspect="1"/>
          </p:cNvPicPr>
          <p:nvPr/>
        </p:nvPicPr>
        <p:blipFill>
          <a:blip r:embed="rId3"/>
          <a:stretch>
            <a:fillRect/>
          </a:stretch>
        </p:blipFill>
        <p:spPr>
          <a:xfrm flipH="1">
            <a:off x="7760892" y="907630"/>
            <a:ext cx="3826767" cy="5494283"/>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Angler Use &amp; Economic Value Survey</a:t>
            </a:r>
            <a:endParaRPr dirty="0"/>
          </a:p>
        </p:txBody>
      </p:sp>
      <p:sp>
        <p:nvSpPr>
          <p:cNvPr id="3" name="Content Placeholder 2"/>
          <p:cNvSpPr>
            <a:spLocks noGrp="1"/>
          </p:cNvSpPr>
          <p:nvPr>
            <p:ph idx="1"/>
          </p:nvPr>
        </p:nvSpPr>
        <p:spPr>
          <a:xfrm>
            <a:off x="2587752" y="1472184"/>
            <a:ext cx="5284496" cy="4937760"/>
          </a:xfrm>
        </p:spPr>
        <p:txBody>
          <a:bodyPr/>
          <a:lstStyle/>
          <a:p>
            <a:r>
              <a:rPr dirty="0"/>
              <a:t>Conducted by </a:t>
            </a:r>
            <a:r>
              <a:rPr lang="en-US" dirty="0"/>
              <a:t>retired fisheries biologist </a:t>
            </a:r>
            <a:r>
              <a:rPr dirty="0"/>
              <a:t>Neal Hagstrom</a:t>
            </a:r>
            <a:r>
              <a:rPr lang="en-US" dirty="0"/>
              <a:t> </a:t>
            </a:r>
            <a:endParaRPr dirty="0"/>
          </a:p>
          <a:p>
            <a:r>
              <a:rPr dirty="0"/>
              <a:t>Four‑month professional angler use survey</a:t>
            </a:r>
            <a:r>
              <a:rPr lang="en-US" dirty="0"/>
              <a:t> summer 2025</a:t>
            </a:r>
            <a:endParaRPr dirty="0"/>
          </a:p>
          <a:p>
            <a:r>
              <a:rPr dirty="0"/>
              <a:t>Completed without compensation</a:t>
            </a:r>
          </a:p>
          <a:p>
            <a:r>
              <a:rPr dirty="0"/>
              <a:t>Filled critical data gaps Brookfield did not address</a:t>
            </a:r>
          </a:p>
          <a:p>
            <a:r>
              <a:rPr lang="en-US" dirty="0"/>
              <a:t>Adverse conditions affecting the fishery</a:t>
            </a:r>
          </a:p>
          <a:p>
            <a:pPr lvl="1"/>
            <a:r>
              <a:rPr lang="en-US" dirty="0"/>
              <a:t>Higher and more variable water temperatures</a:t>
            </a:r>
          </a:p>
          <a:p>
            <a:pPr lvl="1"/>
            <a:r>
              <a:rPr lang="en-US" dirty="0"/>
              <a:t>Decreased size and quality of landlocked salmon and wild trout</a:t>
            </a:r>
          </a:p>
          <a:p>
            <a:pPr lvl="1"/>
            <a:r>
              <a:rPr lang="en-US" dirty="0"/>
              <a:t>Flow instability that disrupts feeding, holding water, and angler access</a:t>
            </a:r>
          </a:p>
        </p:txBody>
      </p:sp>
      <p:pic>
        <p:nvPicPr>
          <p:cNvPr id="4" name="Picture 3" descr="image.png"/>
          <p:cNvPicPr>
            <a:picLocks noChangeAspect="1"/>
          </p:cNvPicPr>
          <p:nvPr/>
        </p:nvPicPr>
        <p:blipFill>
          <a:blip r:embed="rId3"/>
          <a:stretch>
            <a:fillRect/>
          </a:stretch>
        </p:blipFill>
        <p:spPr>
          <a:xfrm>
            <a:off x="8183879" y="1828800"/>
            <a:ext cx="3493999" cy="3626737"/>
          </a:xfrm>
          <a:prstGeom prst="rect">
            <a:avLst/>
          </a:prstGeom>
        </p:spPr>
      </p:pic>
      <p:sp>
        <p:nvSpPr>
          <p:cNvPr id="5" name="TextBox 4">
            <a:extLst>
              <a:ext uri="{FF2B5EF4-FFF2-40B4-BE49-F238E27FC236}">
                <a16:creationId xmlns:a16="http://schemas.microsoft.com/office/drawing/2014/main" id="{0AD24383-334F-4EBE-6944-374253552ED1}"/>
              </a:ext>
            </a:extLst>
          </p:cNvPr>
          <p:cNvSpPr txBox="1"/>
          <p:nvPr/>
        </p:nvSpPr>
        <p:spPr>
          <a:xfrm>
            <a:off x="9920179" y="5507662"/>
            <a:ext cx="1949087" cy="523220"/>
          </a:xfrm>
          <a:prstGeom prst="rect">
            <a:avLst/>
          </a:prstGeom>
          <a:noFill/>
        </p:spPr>
        <p:txBody>
          <a:bodyPr wrap="square" rtlCol="0">
            <a:spAutoFit/>
          </a:bodyPr>
          <a:lstStyle/>
          <a:p>
            <a:r>
              <a:rPr lang="en-US" sz="1000" dirty="0">
                <a:solidFill>
                  <a:srgbClr val="766F54"/>
                </a:solidFill>
              </a:rPr>
              <a:t>Photo: Chuck </a:t>
            </a:r>
            <a:r>
              <a:rPr lang="en-US" sz="1000" dirty="0" err="1">
                <a:solidFill>
                  <a:srgbClr val="766F54"/>
                </a:solidFill>
              </a:rPr>
              <a:t>Waganheim</a:t>
            </a:r>
            <a:r>
              <a:rPr lang="en-US" sz="1000" dirty="0">
                <a:solidFill>
                  <a:srgbClr val="766F54"/>
                </a:solidFill>
              </a:rPr>
              <a:t> </a:t>
            </a:r>
          </a:p>
          <a:p>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60BC79-E29D-E08A-BC86-B2CFFE643EE4}"/>
              </a:ext>
            </a:extLst>
          </p:cNvPr>
          <p:cNvSpPr>
            <a:spLocks noGrp="1"/>
          </p:cNvSpPr>
          <p:nvPr>
            <p:ph type="title"/>
          </p:nvPr>
        </p:nvSpPr>
        <p:spPr>
          <a:xfrm>
            <a:off x="1762345" y="624110"/>
            <a:ext cx="8911687" cy="1280890"/>
          </a:xfrm>
        </p:spPr>
        <p:txBody>
          <a:bodyPr>
            <a:normAutofit fontScale="90000"/>
          </a:bodyPr>
          <a:lstStyle/>
          <a:p>
            <a:r>
              <a:rPr lang="en-US" dirty="0"/>
              <a:t>Impacts on guided fishing and trip quality</a:t>
            </a:r>
            <a:br>
              <a:rPr lang="en-US" dirty="0"/>
            </a:br>
            <a:endParaRPr lang="en-US" dirty="0"/>
          </a:p>
        </p:txBody>
      </p:sp>
      <p:sp>
        <p:nvSpPr>
          <p:cNvPr id="3" name="Content Placeholder 2">
            <a:extLst>
              <a:ext uri="{FF2B5EF4-FFF2-40B4-BE49-F238E27FC236}">
                <a16:creationId xmlns:a16="http://schemas.microsoft.com/office/drawing/2014/main" id="{04F003D4-2AF6-ED78-5CFE-4394BB91D428}"/>
              </a:ext>
            </a:extLst>
          </p:cNvPr>
          <p:cNvSpPr>
            <a:spLocks noGrp="1"/>
          </p:cNvSpPr>
          <p:nvPr>
            <p:ph idx="1"/>
          </p:nvPr>
        </p:nvSpPr>
        <p:spPr>
          <a:xfrm>
            <a:off x="1762345" y="1334448"/>
            <a:ext cx="4551958" cy="5523552"/>
          </a:xfrm>
        </p:spPr>
        <p:txBody>
          <a:bodyPr/>
          <a:lstStyle/>
          <a:p>
            <a:r>
              <a:rPr lang="en-US" dirty="0"/>
              <a:t>Guides report shortened or canceled trips during warm water or low-flow periods</a:t>
            </a:r>
          </a:p>
          <a:p>
            <a:r>
              <a:rPr lang="en-US" dirty="0"/>
              <a:t>Increased need to shift timing or locations, reducing trip quality and success</a:t>
            </a:r>
          </a:p>
          <a:p>
            <a:r>
              <a:rPr lang="en-US" dirty="0"/>
              <a:t>Repeat clients notice changes in fish size and consistency, affecting return visits</a:t>
            </a:r>
          </a:p>
          <a:p>
            <a:pPr marL="0" indent="0">
              <a:buNone/>
            </a:pPr>
            <a:endParaRPr lang="en-US" dirty="0"/>
          </a:p>
        </p:txBody>
      </p:sp>
      <p:pic>
        <p:nvPicPr>
          <p:cNvPr id="6" name="Picture 5">
            <a:extLst>
              <a:ext uri="{FF2B5EF4-FFF2-40B4-BE49-F238E27FC236}">
                <a16:creationId xmlns:a16="http://schemas.microsoft.com/office/drawing/2014/main" id="{3FF06B06-CC94-A13C-E347-F67F176CF2B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464021" y="1264555"/>
            <a:ext cx="5727980" cy="4295986"/>
          </a:xfrm>
          <a:prstGeom prst="rect">
            <a:avLst/>
          </a:prstGeom>
          <a:ln>
            <a:noFill/>
          </a:ln>
          <a:effectLst>
            <a:softEdge rad="112500"/>
          </a:effectLst>
        </p:spPr>
      </p:pic>
    </p:spTree>
    <p:extLst>
      <p:ext uri="{BB962C8B-B14F-4D97-AF65-F5344CB8AC3E}">
        <p14:creationId xmlns:p14="http://schemas.microsoft.com/office/powerpoint/2010/main" val="27588338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Big Eddy Cabins &amp; Campground | Frenchtown, Maine">
            <a:extLst>
              <a:ext uri="{FF2B5EF4-FFF2-40B4-BE49-F238E27FC236}">
                <a16:creationId xmlns:a16="http://schemas.microsoft.com/office/drawing/2014/main" id="{2F2C84D5-E98F-C5D5-1B5A-B0D64D831F72}"/>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8026571" y="2710710"/>
            <a:ext cx="3899818" cy="3246208"/>
          </a:xfrm>
          <a:prstGeom prst="rect">
            <a:avLst/>
          </a:prstGeom>
        </p:spPr>
      </p:pic>
      <p:sp>
        <p:nvSpPr>
          <p:cNvPr id="2" name="Title 1">
            <a:extLst>
              <a:ext uri="{FF2B5EF4-FFF2-40B4-BE49-F238E27FC236}">
                <a16:creationId xmlns:a16="http://schemas.microsoft.com/office/drawing/2014/main" id="{A0F97A2A-935D-CF25-29B2-F01CFC630D40}"/>
              </a:ext>
            </a:extLst>
          </p:cNvPr>
          <p:cNvSpPr>
            <a:spLocks noGrp="1"/>
          </p:cNvSpPr>
          <p:nvPr>
            <p:ph type="title"/>
          </p:nvPr>
        </p:nvSpPr>
        <p:spPr>
          <a:xfrm>
            <a:off x="1789611" y="624110"/>
            <a:ext cx="10136778" cy="734427"/>
          </a:xfrm>
        </p:spPr>
        <p:txBody>
          <a:bodyPr>
            <a:normAutofit/>
          </a:bodyPr>
          <a:lstStyle/>
          <a:p>
            <a:r>
              <a:rPr lang="en-US" sz="3200" dirty="0"/>
              <a:t>The West Branch Affects the Regional Economy</a:t>
            </a:r>
          </a:p>
        </p:txBody>
      </p:sp>
      <p:pic>
        <p:nvPicPr>
          <p:cNvPr id="6" name="Picture 5" descr="On Maine Whitewater Guides and the West Branch of the Penobscot River">
            <a:extLst>
              <a:ext uri="{FF2B5EF4-FFF2-40B4-BE49-F238E27FC236}">
                <a16:creationId xmlns:a16="http://schemas.microsoft.com/office/drawing/2014/main" id="{D8D899B3-1F9E-E475-3594-344CA837099E}"/>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4154026" y="1992206"/>
            <a:ext cx="4284539" cy="3762196"/>
          </a:xfrm>
          <a:prstGeom prst="rect">
            <a:avLst/>
          </a:prstGeom>
        </p:spPr>
      </p:pic>
      <p:pic>
        <p:nvPicPr>
          <p:cNvPr id="4" name="Picture 3">
            <a:extLst>
              <a:ext uri="{FF2B5EF4-FFF2-40B4-BE49-F238E27FC236}">
                <a16:creationId xmlns:a16="http://schemas.microsoft.com/office/drawing/2014/main" id="{3DF8E740-D936-B03E-3634-A9C82BCC6D40}"/>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275806" y="1861703"/>
            <a:ext cx="3017402" cy="4023202"/>
          </a:xfrm>
          <a:prstGeom prst="rect">
            <a:avLst/>
          </a:prstGeom>
        </p:spPr>
      </p:pic>
    </p:spTree>
    <p:extLst>
      <p:ext uri="{BB962C8B-B14F-4D97-AF65-F5344CB8AC3E}">
        <p14:creationId xmlns:p14="http://schemas.microsoft.com/office/powerpoint/2010/main" val="14553227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0B6F63F-5BDE-4023-1629-A8D1008C0FC6}"/>
              </a:ext>
            </a:extLst>
          </p:cNvPr>
          <p:cNvPicPr>
            <a:picLocks noChangeAspect="1"/>
          </p:cNvPicPr>
          <p:nvPr/>
        </p:nvPicPr>
        <p:blipFill>
          <a:blip r:embed="rId3"/>
          <a:stretch>
            <a:fillRect/>
          </a:stretch>
        </p:blipFill>
        <p:spPr>
          <a:xfrm>
            <a:off x="8516679" y="1069366"/>
            <a:ext cx="3185170" cy="3054435"/>
          </a:xfrm>
          <a:prstGeom prst="rect">
            <a:avLst/>
          </a:prstGeom>
        </p:spPr>
      </p:pic>
      <p:sp>
        <p:nvSpPr>
          <p:cNvPr id="2" name="Title 1">
            <a:extLst>
              <a:ext uri="{FF2B5EF4-FFF2-40B4-BE49-F238E27FC236}">
                <a16:creationId xmlns:a16="http://schemas.microsoft.com/office/drawing/2014/main" id="{B88A29FA-DAA9-2DE5-DD5F-16D154C43593}"/>
              </a:ext>
            </a:extLst>
          </p:cNvPr>
          <p:cNvSpPr>
            <a:spLocks noGrp="1"/>
          </p:cNvSpPr>
          <p:nvPr>
            <p:ph type="title"/>
          </p:nvPr>
        </p:nvSpPr>
        <p:spPr>
          <a:xfrm>
            <a:off x="2471351" y="401689"/>
            <a:ext cx="8911687" cy="1280890"/>
          </a:xfrm>
        </p:spPr>
        <p:txBody>
          <a:bodyPr>
            <a:normAutofit/>
          </a:bodyPr>
          <a:lstStyle/>
          <a:p>
            <a:r>
              <a:rPr lang="en-US" sz="3200" dirty="0"/>
              <a:t>Economic Value of the West Branch Fishery</a:t>
            </a:r>
          </a:p>
        </p:txBody>
      </p:sp>
      <p:sp>
        <p:nvSpPr>
          <p:cNvPr id="3" name="Content Placeholder 2">
            <a:extLst>
              <a:ext uri="{FF2B5EF4-FFF2-40B4-BE49-F238E27FC236}">
                <a16:creationId xmlns:a16="http://schemas.microsoft.com/office/drawing/2014/main" id="{28A7E76F-F43C-0F02-8EC7-2C876AF2B9E6}"/>
              </a:ext>
            </a:extLst>
          </p:cNvPr>
          <p:cNvSpPr>
            <a:spLocks noGrp="1"/>
          </p:cNvSpPr>
          <p:nvPr>
            <p:ph idx="1"/>
          </p:nvPr>
        </p:nvSpPr>
        <p:spPr>
          <a:xfrm>
            <a:off x="2471351" y="1210962"/>
            <a:ext cx="9230498" cy="6413157"/>
          </a:xfrm>
        </p:spPr>
        <p:txBody>
          <a:bodyPr>
            <a:normAutofit/>
          </a:bodyPr>
          <a:lstStyle/>
          <a:p>
            <a:r>
              <a:rPr lang="en-US" dirty="0"/>
              <a:t>Economic significance</a:t>
            </a:r>
          </a:p>
          <a:p>
            <a:pPr lvl="1"/>
            <a:r>
              <a:rPr lang="en-US" dirty="0"/>
              <a:t>Angler spending supports:</a:t>
            </a:r>
          </a:p>
          <a:p>
            <a:pPr lvl="1"/>
            <a:r>
              <a:rPr lang="en-US" dirty="0"/>
              <a:t>Guides and sporting camps</a:t>
            </a:r>
          </a:p>
          <a:p>
            <a:pPr lvl="1"/>
            <a:r>
              <a:rPr lang="en-US" dirty="0"/>
              <a:t>Lodging, food, fuel, and retail in surrounding communities</a:t>
            </a:r>
          </a:p>
          <a:p>
            <a:r>
              <a:rPr lang="en-US" dirty="0"/>
              <a:t>Total economic impact </a:t>
            </a:r>
          </a:p>
          <a:p>
            <a:pPr lvl="1"/>
            <a:r>
              <a:rPr lang="en-US" dirty="0"/>
              <a:t>2025 value estimated at $1.87 million, </a:t>
            </a:r>
          </a:p>
          <a:p>
            <a:pPr lvl="1"/>
            <a:r>
              <a:rPr lang="en-US" dirty="0"/>
              <a:t>Projected 50-year cumulative impact $163,575,899 </a:t>
            </a:r>
          </a:p>
          <a:p>
            <a:r>
              <a:rPr lang="en-US" dirty="0"/>
              <a:t>Why this matters for relicensing</a:t>
            </a:r>
          </a:p>
          <a:p>
            <a:pPr lvl="1"/>
            <a:r>
              <a:rPr lang="en-US" dirty="0"/>
              <a:t>The fishery has real, measurable economic value that depends on stable flows</a:t>
            </a:r>
          </a:p>
          <a:p>
            <a:pPr lvl="1"/>
            <a:r>
              <a:rPr lang="en-US" dirty="0"/>
              <a:t>Declines in fish size, abundance, or access translate directly into lost economic activity</a:t>
            </a:r>
          </a:p>
        </p:txBody>
      </p:sp>
    </p:spTree>
    <p:extLst>
      <p:ext uri="{BB962C8B-B14F-4D97-AF65-F5344CB8AC3E}">
        <p14:creationId xmlns:p14="http://schemas.microsoft.com/office/powerpoint/2010/main" val="9686475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9575582" cy="1280890"/>
          </a:xfrm>
        </p:spPr>
        <p:txBody>
          <a:bodyPr>
            <a:normAutofit/>
          </a:bodyPr>
          <a:lstStyle/>
          <a:p>
            <a:r>
              <a:rPr lang="en-US" dirty="0"/>
              <a:t>TU led - t</a:t>
            </a:r>
            <a:r>
              <a:rPr dirty="0"/>
              <a:t>he Coalition Grew</a:t>
            </a:r>
          </a:p>
        </p:txBody>
      </p:sp>
      <p:sp>
        <p:nvSpPr>
          <p:cNvPr id="3" name="Content Placeholder 2"/>
          <p:cNvSpPr>
            <a:spLocks noGrp="1"/>
          </p:cNvSpPr>
          <p:nvPr>
            <p:ph idx="1"/>
          </p:nvPr>
        </p:nvSpPr>
        <p:spPr>
          <a:xfrm>
            <a:off x="2592924" y="1297459"/>
            <a:ext cx="9418320" cy="3246120"/>
          </a:xfrm>
        </p:spPr>
        <p:txBody>
          <a:bodyPr>
            <a:normAutofit/>
          </a:bodyPr>
          <a:lstStyle/>
          <a:p>
            <a:r>
              <a:rPr lang="en-US" dirty="0"/>
              <a:t>2025: four user groups — anglers, camp owners, whitewater, hikers</a:t>
            </a:r>
          </a:p>
          <a:p>
            <a:r>
              <a:rPr lang="en-US" dirty="0"/>
              <a:t>August 25, 2026 filing: 17 signers representing 19 organizations</a:t>
            </a:r>
          </a:p>
          <a:p>
            <a:pPr lvl="1"/>
            <a:r>
              <a:rPr lang="en-US" dirty="0"/>
              <a:t>Conservation and angling: Maine TU, American Rivers, American Whitewater, Appalachian Mountain Club, Atlantic Salmon Federation, Maine Rivers, Penobscot Bay Waterkeeper, Fin &amp; Feather Club</a:t>
            </a:r>
          </a:p>
          <a:p>
            <a:pPr lvl="1"/>
            <a:r>
              <a:rPr lang="en-US" dirty="0"/>
              <a:t>Lake associations and landowners: three Chesuncook/Caribou associations, Andre Emerson Cushing Corporation</a:t>
            </a:r>
          </a:p>
          <a:p>
            <a:pPr lvl="1"/>
            <a:r>
              <a:rPr lang="en-US" dirty="0"/>
              <a:t>Guides and outdoor businesses: guide services, outfitters and a campground</a:t>
            </a:r>
          </a:p>
        </p:txBody>
      </p:sp>
      <p:sp>
        <p:nvSpPr>
          <p:cNvPr id="4" name="TextBox 3">
            <a:extLst>
              <a:ext uri="{FF2B5EF4-FFF2-40B4-BE49-F238E27FC236}">
                <a16:creationId xmlns:a16="http://schemas.microsoft.com/office/drawing/2014/main" id="{B898DA45-CEAD-B66E-9B24-5EEA9FC3ECED}"/>
              </a:ext>
            </a:extLst>
          </p:cNvPr>
          <p:cNvSpPr txBox="1"/>
          <p:nvPr/>
        </p:nvSpPr>
        <p:spPr>
          <a:xfrm>
            <a:off x="7525263" y="5268153"/>
            <a:ext cx="4666737" cy="584775"/>
          </a:xfrm>
          <a:prstGeom prst="rect">
            <a:avLst/>
          </a:prstGeom>
          <a:noFill/>
        </p:spPr>
        <p:txBody>
          <a:bodyPr wrap="square" rtlCol="0">
            <a:spAutoFit/>
          </a:bodyPr>
          <a:lstStyle/>
          <a:p>
            <a:r>
              <a:rPr lang="en-US" sz="3200" b="1" i="1" dirty="0">
                <a:latin typeface="Adobe Garamond Pro Bold" panose="02020502060506020403" pitchFamily="18" charset="77"/>
                <a:cs typeface="Adobe Arabic" panose="02040503050201020203" pitchFamily="18" charset="-78"/>
              </a:rPr>
              <a:t>Together we are stronger</a:t>
            </a:r>
          </a:p>
        </p:txBody>
      </p:sp>
      <p:pic>
        <p:nvPicPr>
          <p:cNvPr id="7" name="Picture 6">
            <a:extLst>
              <a:ext uri="{FF2B5EF4-FFF2-40B4-BE49-F238E27FC236}">
                <a16:creationId xmlns:a16="http://schemas.microsoft.com/office/drawing/2014/main" id="{00DFB31C-A837-D1F1-3384-EC5DEBF77AAF}"/>
              </a:ext>
            </a:extLst>
          </p:cNvPr>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3225219" y="3894112"/>
            <a:ext cx="4050793" cy="3104927"/>
          </a:xfrm>
          <a:prstGeom prst="rect">
            <a:avLst/>
          </a:prstGeom>
          <a:noFill/>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The Coalition Signers</a:t>
            </a:r>
          </a:p>
        </p:txBody>
      </p:sp>
      <p:sp>
        <p:nvSpPr>
          <p:cNvPr id="3" name="Rounded Rectangle 2"/>
          <p:cNvSpPr/>
          <p:nvPr/>
        </p:nvSpPr>
        <p:spPr>
          <a:xfrm>
            <a:off x="2240280" y="1691640"/>
            <a:ext cx="3108960" cy="4434840"/>
          </a:xfrm>
          <a:prstGeom prst="roundRect">
            <a:avLst>
              <a:gd name="adj" fmla="val 5000"/>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wrap="square" lIns="182880" tIns="182880" rIns="182880" rtlCol="0" anchor="t"/>
          <a:lstStyle/>
          <a:p>
            <a:pPr algn="ctr">
              <a:spcAft>
                <a:spcPts val="1000"/>
              </a:spcAft>
            </a:pPr>
            <a:r>
              <a:rPr sz="1700" b="1">
                <a:solidFill>
                  <a:srgbClr val="A53010"/>
                </a:solidFill>
              </a:rPr>
              <a:t>Conservation &amp; Angling</a:t>
            </a:r>
          </a:p>
          <a:p>
            <a:pPr>
              <a:spcAft>
                <a:spcPts val="600"/>
              </a:spcAft>
            </a:pPr>
            <a:r>
              <a:rPr sz="1400">
                <a:solidFill>
                  <a:srgbClr val="333333"/>
                </a:solidFill>
              </a:rPr>
              <a:t>Maine Council of Trout Unlimited</a:t>
            </a:r>
          </a:p>
          <a:p>
            <a:pPr>
              <a:spcAft>
                <a:spcPts val="600"/>
              </a:spcAft>
            </a:pPr>
            <a:r>
              <a:rPr sz="1400">
                <a:solidFill>
                  <a:srgbClr val="333333"/>
                </a:solidFill>
              </a:rPr>
              <a:t>American Rivers</a:t>
            </a:r>
          </a:p>
          <a:p>
            <a:pPr>
              <a:spcAft>
                <a:spcPts val="600"/>
              </a:spcAft>
            </a:pPr>
            <a:r>
              <a:rPr sz="1400">
                <a:solidFill>
                  <a:srgbClr val="333333"/>
                </a:solidFill>
              </a:rPr>
              <a:t>American Whitewater</a:t>
            </a:r>
          </a:p>
          <a:p>
            <a:pPr>
              <a:spcAft>
                <a:spcPts val="600"/>
              </a:spcAft>
            </a:pPr>
            <a:r>
              <a:rPr sz="1400">
                <a:solidFill>
                  <a:srgbClr val="333333"/>
                </a:solidFill>
              </a:rPr>
              <a:t>Appalachian Mountain Club</a:t>
            </a:r>
          </a:p>
          <a:p>
            <a:pPr>
              <a:spcAft>
                <a:spcPts val="600"/>
              </a:spcAft>
            </a:pPr>
            <a:r>
              <a:rPr sz="1400">
                <a:solidFill>
                  <a:srgbClr val="333333"/>
                </a:solidFill>
              </a:rPr>
              <a:t>Atlantic Salmon Federation</a:t>
            </a:r>
          </a:p>
          <a:p>
            <a:pPr>
              <a:spcAft>
                <a:spcPts val="600"/>
              </a:spcAft>
            </a:pPr>
            <a:r>
              <a:rPr sz="1400">
                <a:solidFill>
                  <a:srgbClr val="333333"/>
                </a:solidFill>
              </a:rPr>
              <a:t>Maine Rivers</a:t>
            </a:r>
          </a:p>
          <a:p>
            <a:pPr>
              <a:spcAft>
                <a:spcPts val="600"/>
              </a:spcAft>
            </a:pPr>
            <a:r>
              <a:rPr sz="1400">
                <a:solidFill>
                  <a:srgbClr val="333333"/>
                </a:solidFill>
              </a:rPr>
              <a:t>Penobscot Bay Waterkeeper</a:t>
            </a:r>
          </a:p>
          <a:p>
            <a:pPr>
              <a:spcAft>
                <a:spcPts val="600"/>
              </a:spcAft>
            </a:pPr>
            <a:r>
              <a:rPr sz="1400">
                <a:solidFill>
                  <a:srgbClr val="333333"/>
                </a:solidFill>
              </a:rPr>
              <a:t>Fin &amp; Feather Club of Maine</a:t>
            </a:r>
          </a:p>
        </p:txBody>
      </p:sp>
      <p:sp>
        <p:nvSpPr>
          <p:cNvPr id="4" name="Rounded Rectangle 3"/>
          <p:cNvSpPr/>
          <p:nvPr/>
        </p:nvSpPr>
        <p:spPr>
          <a:xfrm>
            <a:off x="5532120" y="1691640"/>
            <a:ext cx="3108960" cy="4434840"/>
          </a:xfrm>
          <a:prstGeom prst="roundRect">
            <a:avLst>
              <a:gd name="adj" fmla="val 5000"/>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wrap="square" lIns="182880" tIns="182880" rIns="182880" rtlCol="0" anchor="t"/>
          <a:lstStyle/>
          <a:p>
            <a:pPr algn="ctr">
              <a:spcAft>
                <a:spcPts val="1000"/>
              </a:spcAft>
            </a:pPr>
            <a:r>
              <a:rPr sz="1700" b="1">
                <a:solidFill>
                  <a:srgbClr val="A53010"/>
                </a:solidFill>
              </a:rPr>
              <a:t>Lake Associations &amp; Landowners</a:t>
            </a:r>
          </a:p>
          <a:p>
            <a:pPr>
              <a:spcAft>
                <a:spcPts val="600"/>
              </a:spcAft>
            </a:pPr>
            <a:r>
              <a:rPr sz="1400">
                <a:solidFill>
                  <a:srgbClr val="333333"/>
                </a:solidFill>
              </a:rPr>
              <a:t>Caribou and Chesuncook Lake Lot Owners Association</a:t>
            </a:r>
          </a:p>
          <a:p>
            <a:pPr>
              <a:spcAft>
                <a:spcPts val="600"/>
              </a:spcAft>
            </a:pPr>
            <a:r>
              <a:rPr sz="1400">
                <a:solidFill>
                  <a:srgbClr val="333333"/>
                </a:solidFill>
              </a:rPr>
              <a:t>Chesuncook Dam Camp Owners Association</a:t>
            </a:r>
          </a:p>
          <a:p>
            <a:pPr>
              <a:spcAft>
                <a:spcPts val="600"/>
              </a:spcAft>
            </a:pPr>
            <a:r>
              <a:rPr sz="1400">
                <a:solidFill>
                  <a:srgbClr val="333333"/>
                </a:solidFill>
              </a:rPr>
              <a:t>Chesuncook Village Association</a:t>
            </a:r>
          </a:p>
          <a:p>
            <a:pPr>
              <a:spcAft>
                <a:spcPts val="600"/>
              </a:spcAft>
            </a:pPr>
            <a:r>
              <a:rPr sz="1400">
                <a:solidFill>
                  <a:srgbClr val="333333"/>
                </a:solidFill>
              </a:rPr>
              <a:t>Andre Emerson Cushing Corporation</a:t>
            </a:r>
          </a:p>
        </p:txBody>
      </p:sp>
      <p:sp>
        <p:nvSpPr>
          <p:cNvPr id="5" name="Rounded Rectangle 4"/>
          <p:cNvSpPr/>
          <p:nvPr/>
        </p:nvSpPr>
        <p:spPr>
          <a:xfrm>
            <a:off x="8823960" y="1691640"/>
            <a:ext cx="3108960" cy="4434840"/>
          </a:xfrm>
          <a:prstGeom prst="roundRect">
            <a:avLst>
              <a:gd name="adj" fmla="val 5000"/>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wrap="square" lIns="182880" tIns="182880" rIns="182880" rtlCol="0" anchor="t"/>
          <a:lstStyle/>
          <a:p>
            <a:pPr algn="ctr">
              <a:spcAft>
                <a:spcPts val="1000"/>
              </a:spcAft>
            </a:pPr>
            <a:r>
              <a:rPr sz="1700" b="1">
                <a:solidFill>
                  <a:srgbClr val="A53010"/>
                </a:solidFill>
              </a:rPr>
              <a:t>Guides &amp; Outdoor Businesses</a:t>
            </a:r>
          </a:p>
          <a:p>
            <a:pPr>
              <a:spcAft>
                <a:spcPts val="600"/>
              </a:spcAft>
            </a:pPr>
            <a:r>
              <a:rPr sz="1400">
                <a:solidFill>
                  <a:srgbClr val="333333"/>
                </a:solidFill>
              </a:rPr>
              <a:t>Maine Guide Fly Shop &amp; Guide Service</a:t>
            </a:r>
          </a:p>
          <a:p>
            <a:pPr>
              <a:spcAft>
                <a:spcPts val="600"/>
              </a:spcAft>
            </a:pPr>
            <a:r>
              <a:rPr sz="1400">
                <a:solidFill>
                  <a:srgbClr val="333333"/>
                </a:solidFill>
              </a:rPr>
              <a:t>T&amp;J’s Maineiac Outfitter</a:t>
            </a:r>
          </a:p>
          <a:p>
            <a:pPr>
              <a:spcAft>
                <a:spcPts val="600"/>
              </a:spcAft>
            </a:pPr>
            <a:r>
              <a:rPr sz="1400">
                <a:solidFill>
                  <a:srgbClr val="333333"/>
                </a:solidFill>
              </a:rPr>
              <a:t>Maine Fishing Adventures</a:t>
            </a:r>
          </a:p>
          <a:p>
            <a:pPr>
              <a:spcAft>
                <a:spcPts val="600"/>
              </a:spcAft>
            </a:pPr>
            <a:r>
              <a:rPr sz="1400">
                <a:solidFill>
                  <a:srgbClr val="333333"/>
                </a:solidFill>
              </a:rPr>
              <a:t>Horizon Line Adventures</a:t>
            </a:r>
          </a:p>
          <a:p>
            <a:pPr>
              <a:spcAft>
                <a:spcPts val="600"/>
              </a:spcAft>
            </a:pPr>
            <a:r>
              <a:rPr sz="1400">
                <a:solidFill>
                  <a:srgbClr val="333333"/>
                </a:solidFill>
              </a:rPr>
              <a:t>Northern Rivers Fly Fishing</a:t>
            </a:r>
          </a:p>
          <a:p>
            <a:pPr>
              <a:spcAft>
                <a:spcPts val="600"/>
              </a:spcAft>
            </a:pPr>
            <a:r>
              <a:rPr sz="1400">
                <a:solidFill>
                  <a:srgbClr val="333333"/>
                </a:solidFill>
              </a:rPr>
              <a:t>Maine Quest Adventures</a:t>
            </a:r>
          </a:p>
          <a:p>
            <a:pPr>
              <a:spcAft>
                <a:spcPts val="600"/>
              </a:spcAft>
            </a:pPr>
            <a:r>
              <a:rPr sz="1400">
                <a:solidFill>
                  <a:srgbClr val="333333"/>
                </a:solidFill>
              </a:rPr>
              <a:t>Allagash Gateway Campground</a:t>
            </a:r>
          </a:p>
        </p:txBody>
      </p:sp>
      <p:sp>
        <p:nvSpPr>
          <p:cNvPr id="6" name="TextBox 5"/>
          <p:cNvSpPr txBox="1"/>
          <p:nvPr/>
        </p:nvSpPr>
        <p:spPr>
          <a:xfrm>
            <a:off x="2240280" y="6263640"/>
            <a:ext cx="9601200" cy="274320"/>
          </a:xfrm>
          <a:prstGeom prst="rect">
            <a:avLst/>
          </a:prstGeom>
          <a:noFill/>
        </p:spPr>
        <p:txBody>
          <a:bodyPr wrap="square" lIns="0" tIns="0" rIns="0" bIns="0">
            <a:spAutoFit/>
          </a:bodyPr>
          <a:lstStyle/>
          <a:p>
            <a:pPr algn="l"/>
            <a:r>
              <a:rPr sz="1100" b="0" i="0">
                <a:solidFill>
                  <a:srgbClr val="766F54"/>
                </a:solidFill>
              </a:rPr>
              <a:t>Joint comments on the Final License Application, filed August 25, 2026 (FERC Accession 20260825-5157). NRCM filed separately in support.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What the Coalition Told FERC</a:t>
            </a:r>
          </a:p>
        </p:txBody>
      </p:sp>
      <p:sp>
        <p:nvSpPr>
          <p:cNvPr id="3" name="Content Placeholder 2"/>
          <p:cNvSpPr>
            <a:spLocks noGrp="1"/>
          </p:cNvSpPr>
          <p:nvPr>
            <p:ph idx="1"/>
          </p:nvPr>
        </p:nvSpPr>
        <p:spPr>
          <a:xfrm>
            <a:off x="2231136" y="1446805"/>
            <a:ext cx="5029200" cy="4754880"/>
          </a:xfrm>
        </p:spPr>
        <p:txBody>
          <a:bodyPr/>
          <a:lstStyle/>
          <a:p>
            <a:r>
              <a:rPr sz="1800" dirty="0"/>
              <a:t>Filed August 25, 2026 in both dockets</a:t>
            </a:r>
          </a:p>
          <a:p>
            <a:r>
              <a:rPr sz="1800" dirty="0"/>
              <a:t>Two fundamental flaws in Brookfield’s application:</a:t>
            </a:r>
          </a:p>
          <a:p>
            <a:pPr lvl="1"/>
            <a:r>
              <a:rPr sz="1500" dirty="0"/>
              <a:t>Ignores the changes since the paper mills closed</a:t>
            </a:r>
          </a:p>
          <a:p>
            <a:pPr lvl="1"/>
            <a:r>
              <a:rPr sz="1500" dirty="0"/>
              <a:t>Ignores how the projects really run — as peaking merchant generators</a:t>
            </a:r>
          </a:p>
          <a:p>
            <a:r>
              <a:rPr sz="1800" dirty="0"/>
              <a:t>Brookfield withheld data, resisted study designs, left consultation requests unanswered</a:t>
            </a:r>
          </a:p>
          <a:p>
            <a:r>
              <a:rPr sz="1800" dirty="0"/>
              <a:t>Three fish-kill trip events in four years</a:t>
            </a:r>
          </a:p>
          <a:p>
            <a:r>
              <a:rPr sz="1800" dirty="0"/>
              <a:t>State and federal agencies documented many of the same concerns</a:t>
            </a:r>
            <a:endParaRPr lang="en-US" sz="1800" dirty="0"/>
          </a:p>
        </p:txBody>
      </p:sp>
      <p:sp>
        <p:nvSpPr>
          <p:cNvPr id="5" name="TextBox 4"/>
          <p:cNvSpPr txBox="1"/>
          <p:nvPr/>
        </p:nvSpPr>
        <p:spPr>
          <a:xfrm>
            <a:off x="7796573" y="6465681"/>
            <a:ext cx="4206240" cy="228600"/>
          </a:xfrm>
          <a:prstGeom prst="rect">
            <a:avLst/>
          </a:prstGeom>
          <a:noFill/>
        </p:spPr>
        <p:txBody>
          <a:bodyPr wrap="square" lIns="0" tIns="0" rIns="0" bIns="0">
            <a:spAutoFit/>
          </a:bodyPr>
          <a:lstStyle/>
          <a:p>
            <a:pPr algn="r"/>
            <a:r>
              <a:rPr sz="1000" b="0" i="0" dirty="0">
                <a:solidFill>
                  <a:srgbClr val="766F54"/>
                </a:solidFill>
              </a:rPr>
              <a:t>Photo: Tim Shaw</a:t>
            </a:r>
          </a:p>
        </p:txBody>
      </p:sp>
      <p:pic>
        <p:nvPicPr>
          <p:cNvPr id="6" name="Picture 5" descr="IMGP0025.JPG"/>
          <p:cNvPicPr>
            <a:picLocks noChangeAspect="1"/>
          </p:cNvPicPr>
          <p:nvPr/>
        </p:nvPicPr>
        <p:blipFill>
          <a:blip r:embed="rId3"/>
          <a:stretch>
            <a:fillRect/>
          </a:stretch>
        </p:blipFill>
        <p:spPr>
          <a:xfrm flipH="1">
            <a:off x="7432788" y="3390614"/>
            <a:ext cx="4570025" cy="3047635"/>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What the Coalition Asked For</a:t>
            </a:r>
          </a:p>
        </p:txBody>
      </p:sp>
      <p:sp>
        <p:nvSpPr>
          <p:cNvPr id="3" name="Content Placeholder 2"/>
          <p:cNvSpPr>
            <a:spLocks noGrp="1"/>
          </p:cNvSpPr>
          <p:nvPr>
            <p:ph idx="1"/>
          </p:nvPr>
        </p:nvSpPr>
        <p:spPr>
          <a:xfrm>
            <a:off x="2240280" y="1554480"/>
            <a:ext cx="9951720" cy="4846320"/>
          </a:xfrm>
        </p:spPr>
        <p:txBody>
          <a:bodyPr/>
          <a:lstStyle/>
          <a:p>
            <a:r>
              <a:rPr sz="1800" dirty="0"/>
              <a:t>Upper Gorge: 200–400 </a:t>
            </a:r>
            <a:r>
              <a:rPr sz="1800" dirty="0" err="1"/>
              <a:t>cfs</a:t>
            </a:r>
            <a:r>
              <a:rPr sz="1800" dirty="0"/>
              <a:t> cold water, year-round</a:t>
            </a:r>
            <a:r>
              <a:rPr lang="en-US" dirty="0"/>
              <a:t> (Brookfield proposes 100 </a:t>
            </a:r>
            <a:r>
              <a:rPr lang="en-US" dirty="0" err="1"/>
              <a:t>seaspnal</a:t>
            </a:r>
            <a:r>
              <a:rPr lang="en-US" dirty="0"/>
              <a:t>)</a:t>
            </a:r>
            <a:endParaRPr sz="1800" dirty="0"/>
          </a:p>
          <a:p>
            <a:r>
              <a:rPr sz="1800" dirty="0"/>
              <a:t>Below Stone Dam: 500–700 </a:t>
            </a:r>
            <a:r>
              <a:rPr sz="1800" dirty="0" err="1"/>
              <a:t>cfs</a:t>
            </a:r>
            <a:r>
              <a:rPr sz="1800" dirty="0"/>
              <a:t> (Brookfield proposes 200)</a:t>
            </a:r>
          </a:p>
          <a:p>
            <a:r>
              <a:rPr sz="1800" dirty="0"/>
              <a:t>Lakes: within 1.5 ft of full pool to June 15; no more than 4.9 ft down by September 15</a:t>
            </a:r>
          </a:p>
          <a:p>
            <a:r>
              <a:rPr sz="1800" dirty="0"/>
              <a:t>Ramping: no more than 1 inch/hour stage change (or 25%/hour flow change)</a:t>
            </a:r>
          </a:p>
          <a:p>
            <a:r>
              <a:rPr sz="1800" dirty="0"/>
              <a:t>Outages: instant protection — automated release, bypass valve, or dam keeper</a:t>
            </a:r>
          </a:p>
          <a:p>
            <a:r>
              <a:rPr sz="1800" dirty="0"/>
              <a:t>USGS gage at Telos Bridge </a:t>
            </a:r>
            <a:r>
              <a:rPr sz="1800" u="sng" dirty="0"/>
              <a:t>now</a:t>
            </a:r>
            <a:r>
              <a:rPr sz="1800" dirty="0"/>
              <a:t>, at Brookfield’s expense</a:t>
            </a:r>
          </a:p>
          <a:p>
            <a:r>
              <a:rPr sz="1800" dirty="0"/>
              <a:t>A full Environmental Impact Statement covering both projects</a:t>
            </a:r>
          </a:p>
          <a:p>
            <a:r>
              <a:rPr sz="1800" dirty="0"/>
              <a:t>An independent biological studies fund, as MDIFW has proposed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dirty="0"/>
              <a:t>Supporting Comments by State</a:t>
            </a:r>
          </a:p>
        </p:txBody>
      </p:sp>
      <p:sp>
        <p:nvSpPr>
          <p:cNvPr id="3" name="TextBox 2"/>
          <p:cNvSpPr txBox="1"/>
          <p:nvPr/>
        </p:nvSpPr>
        <p:spPr>
          <a:xfrm>
            <a:off x="2240280" y="1828800"/>
            <a:ext cx="2926080" cy="1097280"/>
          </a:xfrm>
          <a:prstGeom prst="rect">
            <a:avLst/>
          </a:prstGeom>
          <a:noFill/>
        </p:spPr>
        <p:txBody>
          <a:bodyPr wrap="square" lIns="0" tIns="0" rIns="0" bIns="0">
            <a:spAutoFit/>
          </a:bodyPr>
          <a:lstStyle/>
          <a:p>
            <a:pPr algn="l"/>
            <a:r>
              <a:rPr sz="7200" b="1" i="0">
                <a:solidFill>
                  <a:srgbClr val="A53010"/>
                </a:solidFill>
              </a:rPr>
              <a:t>87</a:t>
            </a:r>
          </a:p>
        </p:txBody>
      </p:sp>
      <p:sp>
        <p:nvSpPr>
          <p:cNvPr id="4" name="TextBox 3"/>
          <p:cNvSpPr txBox="1"/>
          <p:nvPr/>
        </p:nvSpPr>
        <p:spPr>
          <a:xfrm>
            <a:off x="2240280" y="2971800"/>
            <a:ext cx="2926080" cy="914400"/>
          </a:xfrm>
          <a:prstGeom prst="rect">
            <a:avLst/>
          </a:prstGeom>
          <a:noFill/>
        </p:spPr>
        <p:txBody>
          <a:bodyPr wrap="square" lIns="0" tIns="0" rIns="0" bIns="0">
            <a:spAutoFit/>
          </a:bodyPr>
          <a:lstStyle/>
          <a:p>
            <a:pPr algn="l"/>
            <a:r>
              <a:rPr sz="1600" b="0" i="0">
                <a:solidFill>
                  <a:srgbClr val="333333"/>
                </a:solidFill>
              </a:rPr>
              <a:t>individual comments supporting coalition positions, August 2026</a:t>
            </a:r>
          </a:p>
        </p:txBody>
      </p:sp>
      <p:sp>
        <p:nvSpPr>
          <p:cNvPr id="5" name="TextBox 4"/>
          <p:cNvSpPr txBox="1"/>
          <p:nvPr/>
        </p:nvSpPr>
        <p:spPr>
          <a:xfrm>
            <a:off x="2240280" y="4160520"/>
            <a:ext cx="2926080" cy="731520"/>
          </a:xfrm>
          <a:prstGeom prst="rect">
            <a:avLst/>
          </a:prstGeom>
          <a:noFill/>
        </p:spPr>
        <p:txBody>
          <a:bodyPr wrap="square" lIns="0" tIns="0" rIns="0" bIns="0">
            <a:spAutoFit/>
          </a:bodyPr>
          <a:lstStyle/>
          <a:p>
            <a:pPr algn="l"/>
            <a:r>
              <a:rPr sz="4000" b="1" i="0">
                <a:solidFill>
                  <a:srgbClr val="728653"/>
                </a:solidFill>
              </a:rPr>
              <a:t>64</a:t>
            </a:r>
          </a:p>
        </p:txBody>
      </p:sp>
      <p:sp>
        <p:nvSpPr>
          <p:cNvPr id="6" name="TextBox 5"/>
          <p:cNvSpPr txBox="1"/>
          <p:nvPr/>
        </p:nvSpPr>
        <p:spPr>
          <a:xfrm>
            <a:off x="2240280" y="4846320"/>
            <a:ext cx="2926080" cy="548640"/>
          </a:xfrm>
          <a:prstGeom prst="rect">
            <a:avLst/>
          </a:prstGeom>
          <a:noFill/>
        </p:spPr>
        <p:txBody>
          <a:bodyPr wrap="square" lIns="0" tIns="0" rIns="0" bIns="0">
            <a:spAutoFit/>
          </a:bodyPr>
          <a:lstStyle/>
          <a:p>
            <a:pPr algn="l"/>
            <a:r>
              <a:rPr sz="1600" b="0" i="0">
                <a:solidFill>
                  <a:srgbClr val="333333"/>
                </a:solidFill>
              </a:rPr>
              <a:t>from Maine residents</a:t>
            </a:r>
          </a:p>
        </p:txBody>
      </p:sp>
      <p:graphicFrame>
        <p:nvGraphicFramePr>
          <p:cNvPr id="7" name="Chart 6"/>
          <p:cNvGraphicFramePr>
            <a:graphicFrameLocks noGrp="1"/>
          </p:cNvGraphicFramePr>
          <p:nvPr/>
        </p:nvGraphicFramePr>
        <p:xfrm>
          <a:off x="5577840" y="1600200"/>
          <a:ext cx="6309360" cy="4526280"/>
        </p:xfrm>
        <a:graphic>
          <a:graphicData uri="http://schemas.openxmlformats.org/drawingml/2006/chart">
            <c:chart xmlns:c="http://schemas.openxmlformats.org/drawingml/2006/chart" xmlns:r="http://schemas.openxmlformats.org/officeDocument/2006/relationships" r:id="rId3"/>
          </a:graphicData>
        </a:graphic>
      </p:graphicFrame>
      <p:sp>
        <p:nvSpPr>
          <p:cNvPr id="8" name="TextBox 7"/>
          <p:cNvSpPr txBox="1"/>
          <p:nvPr/>
        </p:nvSpPr>
        <p:spPr>
          <a:xfrm>
            <a:off x="2240280" y="6263640"/>
            <a:ext cx="9601200" cy="274320"/>
          </a:xfrm>
          <a:prstGeom prst="rect">
            <a:avLst/>
          </a:prstGeom>
          <a:noFill/>
        </p:spPr>
        <p:txBody>
          <a:bodyPr wrap="square" lIns="0" tIns="0" rIns="0" bIns="0">
            <a:spAutoFit/>
          </a:bodyPr>
          <a:lstStyle/>
          <a:p>
            <a:pPr algn="l"/>
            <a:r>
              <a:rPr sz="1000" b="0" i="0">
                <a:solidFill>
                  <a:srgbClr val="766F54"/>
                </a:solidFill>
              </a:rPr>
              <a:t>Individual comments filed on FERC docket P-2572 in August 2026 supporting coalition/CCLA positions; duplicate filings removed; 2 scanned letters without a state not counted.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2925" y="661180"/>
            <a:ext cx="8911687" cy="1280890"/>
          </a:xfrm>
        </p:spPr>
        <p:txBody>
          <a:bodyPr/>
          <a:lstStyle/>
          <a:p>
            <a:r>
              <a:rPr lang="en-US" dirty="0"/>
              <a:t>Asks f</a:t>
            </a:r>
            <a:r>
              <a:rPr dirty="0"/>
              <a:t>or</a:t>
            </a:r>
            <a:r>
              <a:rPr lang="en-US" dirty="0"/>
              <a:t> New FERC License</a:t>
            </a:r>
            <a:endParaRPr dirty="0"/>
          </a:p>
        </p:txBody>
      </p:sp>
      <p:sp>
        <p:nvSpPr>
          <p:cNvPr id="3" name="Content Placeholder 2"/>
          <p:cNvSpPr>
            <a:spLocks noGrp="1"/>
          </p:cNvSpPr>
          <p:nvPr>
            <p:ph idx="1"/>
          </p:nvPr>
        </p:nvSpPr>
        <p:spPr>
          <a:xfrm>
            <a:off x="2592925" y="1540476"/>
            <a:ext cx="8915400" cy="4526692"/>
          </a:xfrm>
        </p:spPr>
        <p:txBody>
          <a:bodyPr>
            <a:normAutofit/>
          </a:bodyPr>
          <a:lstStyle/>
          <a:p>
            <a:r>
              <a:rPr dirty="0"/>
              <a:t>Enforceable operating conditions </a:t>
            </a:r>
            <a:endParaRPr lang="en-US" dirty="0"/>
          </a:p>
          <a:p>
            <a:pPr lvl="1"/>
            <a:r>
              <a:rPr lang="en-US" dirty="0"/>
              <a:t>Lake Levels (Rip–Chesuncook–Caribou)</a:t>
            </a:r>
          </a:p>
          <a:p>
            <a:pPr lvl="1"/>
            <a:r>
              <a:rPr lang="en-US" dirty="0"/>
              <a:t>Flow Stability: Enforceable Flow Restrictions</a:t>
            </a:r>
          </a:p>
          <a:p>
            <a:pPr lvl="1"/>
            <a:r>
              <a:rPr lang="en-US" dirty="0"/>
              <a:t>Water the Upper Gorge Year-Round</a:t>
            </a:r>
          </a:p>
          <a:p>
            <a:pPr lvl="1"/>
            <a:r>
              <a:rPr lang="en-US" dirty="0"/>
              <a:t>Prevent Stranding: Operational Safeguards</a:t>
            </a:r>
          </a:p>
          <a:p>
            <a:pPr lvl="1"/>
            <a:r>
              <a:rPr lang="en-US" dirty="0"/>
              <a:t>The Reach Below Stone Dam (Mainstem Matters)</a:t>
            </a:r>
          </a:p>
          <a:p>
            <a:pPr lvl="1"/>
            <a:r>
              <a:rPr lang="en-US" dirty="0"/>
              <a:t>Fish Passage and Connectivity</a:t>
            </a:r>
          </a:p>
          <a:p>
            <a:pPr marL="0" indent="0">
              <a:buNone/>
            </a:pPr>
            <a:endParaRPr dirty="0"/>
          </a:p>
        </p:txBody>
      </p:sp>
      <p:pic>
        <p:nvPicPr>
          <p:cNvPr id="4" name="Picture 3">
            <a:extLst>
              <a:ext uri="{FF2B5EF4-FFF2-40B4-BE49-F238E27FC236}">
                <a16:creationId xmlns:a16="http://schemas.microsoft.com/office/drawing/2014/main" id="{32C0D160-CFB6-8631-B428-8EC807BBDD8F}"/>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7364627" y="3852921"/>
            <a:ext cx="4509797" cy="2579754"/>
          </a:xfrm>
          <a:prstGeom prst="rect">
            <a:avLst/>
          </a:prstGeom>
        </p:spPr>
      </p:pic>
      <p:sp>
        <p:nvSpPr>
          <p:cNvPr id="6" name="TextBox 5">
            <a:extLst>
              <a:ext uri="{FF2B5EF4-FFF2-40B4-BE49-F238E27FC236}">
                <a16:creationId xmlns:a16="http://schemas.microsoft.com/office/drawing/2014/main" id="{1EA9FA96-C09C-568D-88C5-1A56364DD7BD}"/>
              </a:ext>
            </a:extLst>
          </p:cNvPr>
          <p:cNvSpPr txBox="1"/>
          <p:nvPr/>
        </p:nvSpPr>
        <p:spPr>
          <a:xfrm>
            <a:off x="7668184" y="6460107"/>
            <a:ext cx="4206240" cy="228600"/>
          </a:xfrm>
          <a:prstGeom prst="rect">
            <a:avLst/>
          </a:prstGeom>
          <a:noFill/>
        </p:spPr>
        <p:txBody>
          <a:bodyPr wrap="square" lIns="0" tIns="0" rIns="0" bIns="0">
            <a:spAutoFit/>
          </a:bodyPr>
          <a:lstStyle/>
          <a:p>
            <a:pPr algn="r"/>
            <a:r>
              <a:rPr lang="en-US" sz="1000" b="0" i="0" dirty="0">
                <a:solidFill>
                  <a:srgbClr val="766F54"/>
                </a:solidFill>
              </a:rPr>
              <a:t>Photo: Tim Shaw</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97D5AD-D5E8-B47E-3923-DCC78767DA65}"/>
              </a:ext>
            </a:extLst>
          </p:cNvPr>
          <p:cNvSpPr>
            <a:spLocks noGrp="1"/>
          </p:cNvSpPr>
          <p:nvPr>
            <p:ph type="title"/>
          </p:nvPr>
        </p:nvSpPr>
        <p:spPr>
          <a:xfrm>
            <a:off x="1848339" y="624110"/>
            <a:ext cx="10195615" cy="1280890"/>
          </a:xfrm>
        </p:spPr>
        <p:txBody>
          <a:bodyPr>
            <a:normAutofit fontScale="90000"/>
          </a:bodyPr>
          <a:lstStyle/>
          <a:p>
            <a:r>
              <a:rPr lang="en-US" dirty="0"/>
              <a:t>Stabilize Lake Levels (Rip–Chesuncook–Caribou)</a:t>
            </a:r>
            <a:br>
              <a:rPr lang="en-US" dirty="0"/>
            </a:br>
            <a:endParaRPr lang="en-US" dirty="0"/>
          </a:p>
        </p:txBody>
      </p:sp>
      <p:sp>
        <p:nvSpPr>
          <p:cNvPr id="3" name="Content Placeholder 2">
            <a:extLst>
              <a:ext uri="{FF2B5EF4-FFF2-40B4-BE49-F238E27FC236}">
                <a16:creationId xmlns:a16="http://schemas.microsoft.com/office/drawing/2014/main" id="{EE7B11A4-3CEB-4046-78C1-49BBC8B7EBA8}"/>
              </a:ext>
            </a:extLst>
          </p:cNvPr>
          <p:cNvSpPr>
            <a:spLocks noGrp="1"/>
          </p:cNvSpPr>
          <p:nvPr>
            <p:ph idx="1"/>
          </p:nvPr>
        </p:nvSpPr>
        <p:spPr>
          <a:xfrm>
            <a:off x="1844626" y="1264555"/>
            <a:ext cx="8915400" cy="3777622"/>
          </a:xfrm>
        </p:spPr>
        <p:txBody>
          <a:bodyPr/>
          <a:lstStyle/>
          <a:p>
            <a:r>
              <a:rPr lang="en-US" dirty="0"/>
              <a:t>Hold within 1.5 ft of full pool through June 15</a:t>
            </a:r>
          </a:p>
          <a:p>
            <a:r>
              <a:rPr lang="en-US" dirty="0"/>
              <a:t>Summer drawdown no more than 4.9 ft by September 15</a:t>
            </a:r>
          </a:p>
          <a:p>
            <a:pPr lvl="1"/>
            <a:r>
              <a:rPr lang="en-US" dirty="0"/>
              <a:t>Maintain access to boat ramps</a:t>
            </a:r>
          </a:p>
          <a:p>
            <a:r>
              <a:rPr lang="en-US" dirty="0"/>
              <a:t>Winter drawdown limit (16.5 ft maximum)</a:t>
            </a:r>
          </a:p>
          <a:p>
            <a:r>
              <a:rPr lang="en-US" dirty="0"/>
              <a:t>Littoral zone protection (loons, habitat)</a:t>
            </a:r>
          </a:p>
          <a:p>
            <a:r>
              <a:rPr lang="en-US" dirty="0"/>
              <a:t>Recreation + fishery support</a:t>
            </a:r>
          </a:p>
          <a:p>
            <a:pPr marL="0" indent="0">
              <a:buNone/>
            </a:pPr>
            <a:endParaRPr lang="en-US" dirty="0"/>
          </a:p>
        </p:txBody>
      </p:sp>
      <p:pic>
        <p:nvPicPr>
          <p:cNvPr id="4" name="Picture 3">
            <a:extLst>
              <a:ext uri="{FF2B5EF4-FFF2-40B4-BE49-F238E27FC236}">
                <a16:creationId xmlns:a16="http://schemas.microsoft.com/office/drawing/2014/main" id="{652E2F5B-3DB1-AD11-3903-5217E337476F}"/>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5398448" y="3535888"/>
            <a:ext cx="6645506" cy="3322112"/>
          </a:xfrm>
          <a:prstGeom prst="rect">
            <a:avLst/>
          </a:prstGeom>
          <a:ln>
            <a:noFill/>
          </a:ln>
          <a:effectLst>
            <a:softEdge rad="112500"/>
          </a:effectLst>
        </p:spPr>
      </p:pic>
    </p:spTree>
    <p:extLst>
      <p:ext uri="{BB962C8B-B14F-4D97-AF65-F5344CB8AC3E}">
        <p14:creationId xmlns:p14="http://schemas.microsoft.com/office/powerpoint/2010/main" val="19360230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35984-C0BA-AF6E-3BC7-8D2F61E160EC}"/>
              </a:ext>
            </a:extLst>
          </p:cNvPr>
          <p:cNvSpPr>
            <a:spLocks noGrp="1"/>
          </p:cNvSpPr>
          <p:nvPr>
            <p:ph type="title"/>
          </p:nvPr>
        </p:nvSpPr>
        <p:spPr>
          <a:xfrm>
            <a:off x="2305542" y="718092"/>
            <a:ext cx="8911687" cy="1280890"/>
          </a:xfrm>
        </p:spPr>
        <p:txBody>
          <a:bodyPr/>
          <a:lstStyle/>
          <a:p>
            <a:r>
              <a:rPr lang="en-US" dirty="0"/>
              <a:t>Peaking’s Subtler Effects</a:t>
            </a:r>
          </a:p>
        </p:txBody>
      </p:sp>
      <p:sp>
        <p:nvSpPr>
          <p:cNvPr id="3" name="Content Placeholder 2">
            <a:extLst>
              <a:ext uri="{FF2B5EF4-FFF2-40B4-BE49-F238E27FC236}">
                <a16:creationId xmlns:a16="http://schemas.microsoft.com/office/drawing/2014/main" id="{963000CA-65EC-256F-FC88-F32C3E16DF98}"/>
              </a:ext>
            </a:extLst>
          </p:cNvPr>
          <p:cNvSpPr>
            <a:spLocks noGrp="1"/>
          </p:cNvSpPr>
          <p:nvPr>
            <p:ph idx="1"/>
          </p:nvPr>
        </p:nvSpPr>
        <p:spPr>
          <a:xfrm>
            <a:off x="1815735" y="1358537"/>
            <a:ext cx="3971109" cy="5172892"/>
          </a:xfrm>
        </p:spPr>
        <p:txBody>
          <a:bodyPr>
            <a:normAutofit/>
          </a:bodyPr>
          <a:lstStyle/>
          <a:p>
            <a:pPr marL="0" indent="0">
              <a:buNone/>
            </a:pPr>
            <a:endParaRPr lang="en-US" dirty="0"/>
          </a:p>
          <a:p>
            <a:r>
              <a:rPr lang="en-US" dirty="0"/>
              <a:t>“… hydropeaking operations do have negative effects on fish populations, particularly smaller bodied species or life stages, the ultimate effect on fish populations is determined by degree of hydropeaking…” Source: The ups and downs of hydropeaking: a Canadian perspective on the need for, and ecological costs of, peaking hydropower production, K. E. </a:t>
            </a:r>
            <a:r>
              <a:rPr lang="en-US" dirty="0" err="1"/>
              <a:t>Smokorowski</a:t>
            </a:r>
            <a:r>
              <a:rPr lang="en-US" dirty="0"/>
              <a:t>; </a:t>
            </a:r>
            <a:r>
              <a:rPr lang="en-US" dirty="0" err="1"/>
              <a:t>Hydrobiologia</a:t>
            </a:r>
            <a:r>
              <a:rPr lang="en-US" dirty="0"/>
              <a:t> (2022) 849:421–441, page 431.</a:t>
            </a:r>
          </a:p>
        </p:txBody>
      </p:sp>
      <p:pic>
        <p:nvPicPr>
          <p:cNvPr id="4" name="Picture 3">
            <a:extLst>
              <a:ext uri="{FF2B5EF4-FFF2-40B4-BE49-F238E27FC236}">
                <a16:creationId xmlns:a16="http://schemas.microsoft.com/office/drawing/2014/main" id="{CB01CF97-5800-D686-E045-816CFDD38AE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096000" y="1776548"/>
            <a:ext cx="5578935" cy="4097549"/>
          </a:xfrm>
          <a:prstGeom prst="rect">
            <a:avLst/>
          </a:prstGeom>
        </p:spPr>
      </p:pic>
    </p:spTree>
    <p:extLst>
      <p:ext uri="{BB962C8B-B14F-4D97-AF65-F5344CB8AC3E}">
        <p14:creationId xmlns:p14="http://schemas.microsoft.com/office/powerpoint/2010/main" val="298800412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FEAF1B-04BD-D166-F2D0-EA272236E5D0}"/>
              </a:ext>
            </a:extLst>
          </p:cNvPr>
          <p:cNvSpPr>
            <a:spLocks noGrp="1"/>
          </p:cNvSpPr>
          <p:nvPr>
            <p:ph type="title"/>
          </p:nvPr>
        </p:nvSpPr>
        <p:spPr>
          <a:xfrm>
            <a:off x="2070409" y="624110"/>
            <a:ext cx="8911687" cy="1280890"/>
          </a:xfrm>
        </p:spPr>
        <p:txBody>
          <a:bodyPr>
            <a:normAutofit fontScale="90000"/>
          </a:bodyPr>
          <a:lstStyle/>
          <a:p>
            <a:r>
              <a:rPr lang="en-US" dirty="0"/>
              <a:t>Flow Stability: Enforceable Flow Restrictions</a:t>
            </a:r>
            <a:br>
              <a:rPr lang="en-US" dirty="0"/>
            </a:br>
            <a:endParaRPr lang="en-US" dirty="0"/>
          </a:p>
        </p:txBody>
      </p:sp>
      <p:sp>
        <p:nvSpPr>
          <p:cNvPr id="3" name="Content Placeholder 2">
            <a:extLst>
              <a:ext uri="{FF2B5EF4-FFF2-40B4-BE49-F238E27FC236}">
                <a16:creationId xmlns:a16="http://schemas.microsoft.com/office/drawing/2014/main" id="{63B21DE1-0D64-1C52-BB16-98E457A3BAFD}"/>
              </a:ext>
            </a:extLst>
          </p:cNvPr>
          <p:cNvSpPr>
            <a:spLocks noGrp="1"/>
          </p:cNvSpPr>
          <p:nvPr>
            <p:ph idx="1"/>
          </p:nvPr>
        </p:nvSpPr>
        <p:spPr>
          <a:xfrm>
            <a:off x="2070409" y="1525087"/>
            <a:ext cx="5601201" cy="2719253"/>
          </a:xfrm>
        </p:spPr>
        <p:txBody>
          <a:bodyPr>
            <a:normAutofit lnSpcReduction="10000"/>
          </a:bodyPr>
          <a:lstStyle/>
          <a:p>
            <a:r>
              <a:rPr lang="en-US" dirty="0"/>
              <a:t>Ramping rates </a:t>
            </a:r>
          </a:p>
          <a:p>
            <a:pPr lvl="1"/>
            <a:r>
              <a:rPr lang="en-US" dirty="0"/>
              <a:t>Stop abrupt flow changes</a:t>
            </a:r>
          </a:p>
          <a:p>
            <a:pPr lvl="1"/>
            <a:r>
              <a:rPr lang="en-US" dirty="0"/>
              <a:t>Step down flows gradually when changed</a:t>
            </a:r>
          </a:p>
          <a:p>
            <a:pPr lvl="1"/>
            <a:r>
              <a:rPr lang="en-US" dirty="0"/>
              <a:t>No more than 1 inch/hour stage change (or 25%/hour flow change)</a:t>
            </a:r>
          </a:p>
          <a:p>
            <a:r>
              <a:rPr lang="en-US" dirty="0"/>
              <a:t>Terms must be binding and enforceable on Ripogenus operations</a:t>
            </a:r>
          </a:p>
          <a:p>
            <a:r>
              <a:rPr lang="en-US" dirty="0"/>
              <a:t>Affects both the fish and the fishing</a:t>
            </a:r>
          </a:p>
        </p:txBody>
      </p:sp>
      <p:pic>
        <p:nvPicPr>
          <p:cNvPr id="5" name="Picture 4">
            <a:extLst>
              <a:ext uri="{FF2B5EF4-FFF2-40B4-BE49-F238E27FC236}">
                <a16:creationId xmlns:a16="http://schemas.microsoft.com/office/drawing/2014/main" id="{DFF03E2D-8197-F2CB-04F0-0893BE8676B9}"/>
              </a:ext>
            </a:extLst>
          </p:cNvPr>
          <p:cNvPicPr>
            <a:picLocks noChangeAspect="1"/>
          </p:cNvPicPr>
          <p:nvPr/>
        </p:nvPicPr>
        <p:blipFill>
          <a:blip r:embed="rId3"/>
          <a:stretch>
            <a:fillRect/>
          </a:stretch>
        </p:blipFill>
        <p:spPr>
          <a:xfrm>
            <a:off x="7426411" y="2272559"/>
            <a:ext cx="4497860" cy="4473678"/>
          </a:xfrm>
          <a:prstGeom prst="rect">
            <a:avLst/>
          </a:prstGeom>
        </p:spPr>
      </p:pic>
    </p:spTree>
    <p:extLst>
      <p:ext uri="{BB962C8B-B14F-4D97-AF65-F5344CB8AC3E}">
        <p14:creationId xmlns:p14="http://schemas.microsoft.com/office/powerpoint/2010/main" val="349214966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F8A9AE-8D2B-C5DD-EE01-0CC98F30D959}"/>
              </a:ext>
            </a:extLst>
          </p:cNvPr>
          <p:cNvSpPr>
            <a:spLocks noGrp="1"/>
          </p:cNvSpPr>
          <p:nvPr>
            <p:ph type="title"/>
          </p:nvPr>
        </p:nvSpPr>
        <p:spPr>
          <a:xfrm>
            <a:off x="1669171" y="662711"/>
            <a:ext cx="8911687" cy="1280890"/>
          </a:xfrm>
        </p:spPr>
        <p:txBody>
          <a:bodyPr/>
          <a:lstStyle/>
          <a:p>
            <a:r>
              <a:rPr lang="en-US" dirty="0"/>
              <a:t>Water the Upper Gorge Year-Round</a:t>
            </a:r>
          </a:p>
        </p:txBody>
      </p:sp>
      <p:sp>
        <p:nvSpPr>
          <p:cNvPr id="3" name="Content Placeholder 2">
            <a:extLst>
              <a:ext uri="{FF2B5EF4-FFF2-40B4-BE49-F238E27FC236}">
                <a16:creationId xmlns:a16="http://schemas.microsoft.com/office/drawing/2014/main" id="{D777E74D-7105-04E6-9F5F-B5BCCFE529BA}"/>
              </a:ext>
            </a:extLst>
          </p:cNvPr>
          <p:cNvSpPr>
            <a:spLocks noGrp="1"/>
          </p:cNvSpPr>
          <p:nvPr>
            <p:ph idx="1"/>
          </p:nvPr>
        </p:nvSpPr>
        <p:spPr>
          <a:xfrm>
            <a:off x="1665458" y="1753787"/>
            <a:ext cx="6035040" cy="5139525"/>
          </a:xfrm>
        </p:spPr>
        <p:txBody>
          <a:bodyPr/>
          <a:lstStyle/>
          <a:p>
            <a:r>
              <a:rPr lang="en-US" dirty="0"/>
              <a:t>200–400 cfs year-round through the Upper Gorge</a:t>
            </a:r>
          </a:p>
          <a:p>
            <a:pPr lvl="1"/>
            <a:r>
              <a:rPr lang="en-US" dirty="0"/>
              <a:t>Cold water from the deep gates, not sluice-gate leakage</a:t>
            </a:r>
          </a:p>
          <a:p>
            <a:pPr lvl="1"/>
            <a:r>
              <a:rPr lang="en-US" dirty="0"/>
              <a:t>Cooler waters</a:t>
            </a:r>
          </a:p>
          <a:p>
            <a:pPr lvl="1"/>
            <a:r>
              <a:rPr lang="en-US" dirty="0"/>
              <a:t>Sluice gate flows in gorge 77 degrees August 2025</a:t>
            </a:r>
          </a:p>
          <a:p>
            <a:r>
              <a:rPr lang="en-US" dirty="0"/>
              <a:t>Habitat + aesthetics + recreation</a:t>
            </a:r>
          </a:p>
          <a:p>
            <a:r>
              <a:rPr lang="en-US" dirty="0"/>
              <a:t>Align with compliance needs and real-world use</a:t>
            </a:r>
          </a:p>
          <a:p>
            <a:pPr marL="0" indent="0">
              <a:buNone/>
            </a:pPr>
            <a:endParaRPr lang="en-US" dirty="0"/>
          </a:p>
        </p:txBody>
      </p:sp>
      <p:pic>
        <p:nvPicPr>
          <p:cNvPr id="5" name="Picture 4">
            <a:extLst>
              <a:ext uri="{FF2B5EF4-FFF2-40B4-BE49-F238E27FC236}">
                <a16:creationId xmlns:a16="http://schemas.microsoft.com/office/drawing/2014/main" id="{22873596-6BAB-F929-5A68-A2169BC63CA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463456" y="1326590"/>
            <a:ext cx="3405437" cy="5139525"/>
          </a:xfrm>
          <a:prstGeom prst="rect">
            <a:avLst/>
          </a:prstGeom>
        </p:spPr>
      </p:pic>
      <p:sp>
        <p:nvSpPr>
          <p:cNvPr id="6" name="TextBox 5">
            <a:extLst>
              <a:ext uri="{FF2B5EF4-FFF2-40B4-BE49-F238E27FC236}">
                <a16:creationId xmlns:a16="http://schemas.microsoft.com/office/drawing/2014/main" id="{AC5104D6-356B-58D1-6EB8-24485790D992}"/>
              </a:ext>
            </a:extLst>
          </p:cNvPr>
          <p:cNvSpPr txBox="1"/>
          <p:nvPr/>
        </p:nvSpPr>
        <p:spPr>
          <a:xfrm>
            <a:off x="7662653" y="6493547"/>
            <a:ext cx="4206240" cy="228600"/>
          </a:xfrm>
          <a:prstGeom prst="rect">
            <a:avLst/>
          </a:prstGeom>
          <a:noFill/>
        </p:spPr>
        <p:txBody>
          <a:bodyPr wrap="square" lIns="0" tIns="0" rIns="0" bIns="0">
            <a:spAutoFit/>
          </a:bodyPr>
          <a:lstStyle/>
          <a:p>
            <a:pPr algn="r"/>
            <a:r>
              <a:rPr lang="en-US" sz="1000" b="0" i="0" dirty="0">
                <a:solidFill>
                  <a:srgbClr val="766F54"/>
                </a:solidFill>
              </a:rPr>
              <a:t>Photo: Sarah Sindo</a:t>
            </a:r>
            <a:endParaRPr lang="en-US" sz="1000" dirty="0"/>
          </a:p>
        </p:txBody>
      </p:sp>
    </p:spTree>
    <p:extLst>
      <p:ext uri="{BB962C8B-B14F-4D97-AF65-F5344CB8AC3E}">
        <p14:creationId xmlns:p14="http://schemas.microsoft.com/office/powerpoint/2010/main" val="143325215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EACF17-1B8C-5537-20CF-909E4D31F17C}"/>
              </a:ext>
            </a:extLst>
          </p:cNvPr>
          <p:cNvSpPr>
            <a:spLocks noGrp="1"/>
          </p:cNvSpPr>
          <p:nvPr>
            <p:ph type="title"/>
          </p:nvPr>
        </p:nvSpPr>
        <p:spPr>
          <a:xfrm>
            <a:off x="2109598" y="532669"/>
            <a:ext cx="8911687" cy="1280890"/>
          </a:xfrm>
        </p:spPr>
        <p:txBody>
          <a:bodyPr>
            <a:normAutofit/>
          </a:bodyPr>
          <a:lstStyle/>
          <a:p>
            <a:r>
              <a:rPr lang="en-US" sz="3200" dirty="0"/>
              <a:t>Prevent Stranding: Operational Safeguards</a:t>
            </a:r>
          </a:p>
        </p:txBody>
      </p:sp>
      <p:sp>
        <p:nvSpPr>
          <p:cNvPr id="3" name="Content Placeholder 2">
            <a:extLst>
              <a:ext uri="{FF2B5EF4-FFF2-40B4-BE49-F238E27FC236}">
                <a16:creationId xmlns:a16="http://schemas.microsoft.com/office/drawing/2014/main" id="{7AC672CA-2E6E-3992-E64E-DEF7B66A7C70}"/>
              </a:ext>
            </a:extLst>
          </p:cNvPr>
          <p:cNvSpPr>
            <a:spLocks noGrp="1"/>
          </p:cNvSpPr>
          <p:nvPr>
            <p:ph idx="1"/>
          </p:nvPr>
        </p:nvSpPr>
        <p:spPr>
          <a:xfrm>
            <a:off x="2105885" y="1305057"/>
            <a:ext cx="5760720" cy="4243127"/>
          </a:xfrm>
        </p:spPr>
        <p:txBody>
          <a:bodyPr>
            <a:normAutofit/>
          </a:bodyPr>
          <a:lstStyle/>
          <a:p>
            <a:r>
              <a:rPr lang="en-US" dirty="0"/>
              <a:t>Instant outage flow: automated deep-gate release or bypass valve</a:t>
            </a:r>
          </a:p>
          <a:p>
            <a:r>
              <a:rPr lang="en-US" dirty="0"/>
              <a:t>Ramping rates to reduce stranding risk </a:t>
            </a:r>
          </a:p>
          <a:p>
            <a:r>
              <a:rPr lang="en-US" dirty="0"/>
              <a:t>Restore dam keeper / local staffing to reduce restoration time and improve safety</a:t>
            </a:r>
          </a:p>
          <a:p>
            <a:r>
              <a:rPr lang="en-US" dirty="0"/>
              <a:t>USGS flow gage at Telos Bridge — now, at Brookfield’s expense</a:t>
            </a:r>
          </a:p>
          <a:p>
            <a:endParaRPr lang="en-US" dirty="0"/>
          </a:p>
        </p:txBody>
      </p:sp>
      <p:pic>
        <p:nvPicPr>
          <p:cNvPr id="4" name="Picture 3" descr="s20_twoparr.jpg"/>
          <p:cNvPicPr>
            <a:picLocks noChangeAspect="1"/>
          </p:cNvPicPr>
          <p:nvPr/>
        </p:nvPicPr>
        <p:blipFill>
          <a:blip r:embed="rId3"/>
          <a:stretch>
            <a:fillRect/>
          </a:stretch>
        </p:blipFill>
        <p:spPr>
          <a:xfrm>
            <a:off x="8366760" y="1234440"/>
            <a:ext cx="3840480" cy="5120640"/>
          </a:xfrm>
          <a:prstGeom prst="rect">
            <a:avLst/>
          </a:prstGeom>
        </p:spPr>
      </p:pic>
      <p:sp>
        <p:nvSpPr>
          <p:cNvPr id="5" name="TextBox 4"/>
          <p:cNvSpPr txBox="1"/>
          <p:nvPr/>
        </p:nvSpPr>
        <p:spPr>
          <a:xfrm>
            <a:off x="7985760" y="6355080"/>
            <a:ext cx="4206240" cy="228600"/>
          </a:xfrm>
          <a:prstGeom prst="rect">
            <a:avLst/>
          </a:prstGeom>
          <a:noFill/>
        </p:spPr>
        <p:txBody>
          <a:bodyPr wrap="square" lIns="0" tIns="0" rIns="0" bIns="0">
            <a:spAutoFit/>
          </a:bodyPr>
          <a:lstStyle/>
          <a:p>
            <a:pPr algn="r"/>
            <a:r>
              <a:rPr sz="1000" b="0" i="0" dirty="0">
                <a:solidFill>
                  <a:srgbClr val="766F54"/>
                </a:solidFill>
              </a:rPr>
              <a:t>Photo: two dead salmon parr, TU stranding survey, October 2022</a:t>
            </a:r>
          </a:p>
        </p:txBody>
      </p:sp>
    </p:spTree>
    <p:extLst>
      <p:ext uri="{BB962C8B-B14F-4D97-AF65-F5344CB8AC3E}">
        <p14:creationId xmlns:p14="http://schemas.microsoft.com/office/powerpoint/2010/main" val="233190048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259625-BEBD-60FF-E23A-284563380647}"/>
              </a:ext>
            </a:extLst>
          </p:cNvPr>
          <p:cNvSpPr>
            <a:spLocks noGrp="1"/>
          </p:cNvSpPr>
          <p:nvPr>
            <p:ph type="title"/>
          </p:nvPr>
        </p:nvSpPr>
        <p:spPr>
          <a:xfrm>
            <a:off x="1988320" y="691018"/>
            <a:ext cx="8911687" cy="974077"/>
          </a:xfrm>
        </p:spPr>
        <p:txBody>
          <a:bodyPr>
            <a:normAutofit/>
          </a:bodyPr>
          <a:lstStyle/>
          <a:p>
            <a:r>
              <a:rPr lang="en-US" sz="2800" dirty="0"/>
              <a:t>The Reach Below Stone Dam (Mainstem Matters)</a:t>
            </a:r>
            <a:br>
              <a:rPr lang="en-US" sz="2800" dirty="0"/>
            </a:br>
            <a:endParaRPr lang="en-US" sz="2800" dirty="0"/>
          </a:p>
        </p:txBody>
      </p:sp>
      <p:sp>
        <p:nvSpPr>
          <p:cNvPr id="3" name="Content Placeholder 2">
            <a:extLst>
              <a:ext uri="{FF2B5EF4-FFF2-40B4-BE49-F238E27FC236}">
                <a16:creationId xmlns:a16="http://schemas.microsoft.com/office/drawing/2014/main" id="{671C7141-DDAE-36B3-2460-F71A996C8D94}"/>
              </a:ext>
            </a:extLst>
          </p:cNvPr>
          <p:cNvSpPr>
            <a:spLocks noGrp="1"/>
          </p:cNvSpPr>
          <p:nvPr>
            <p:ph idx="1"/>
          </p:nvPr>
        </p:nvSpPr>
        <p:spPr>
          <a:xfrm>
            <a:off x="1988320" y="1236637"/>
            <a:ext cx="10405507" cy="4930345"/>
          </a:xfrm>
        </p:spPr>
        <p:txBody>
          <a:bodyPr>
            <a:normAutofit/>
          </a:bodyPr>
          <a:lstStyle/>
          <a:p>
            <a:pPr marL="0" indent="0">
              <a:buNone/>
            </a:pPr>
            <a:endParaRPr lang="en-US" dirty="0"/>
          </a:p>
          <a:p>
            <a:r>
              <a:rPr lang="en-US" dirty="0"/>
              <a:t>Penobscot Mills, “Other” part of relicensing – Millinocket vicinity</a:t>
            </a:r>
          </a:p>
          <a:p>
            <a:r>
              <a:rPr lang="en-US" dirty="0"/>
              <a:t>Current operations/flows leave reaches too low to function as adult fish habitat</a:t>
            </a:r>
          </a:p>
          <a:p>
            <a:r>
              <a:rPr lang="en-US" dirty="0"/>
              <a:t>Brookfield proposal inconsistent with:</a:t>
            </a:r>
          </a:p>
          <a:p>
            <a:pPr lvl="1"/>
            <a:r>
              <a:rPr lang="en-US" dirty="0"/>
              <a:t>their own study indications (e.g., higher flows better for adult fish habitat)</a:t>
            </a:r>
          </a:p>
          <a:p>
            <a:pPr lvl="1"/>
            <a:r>
              <a:rPr lang="en-US" dirty="0"/>
              <a:t>what was proposed/expected in last relicensing context</a:t>
            </a:r>
          </a:p>
          <a:p>
            <a:r>
              <a:rPr lang="en-US" dirty="0"/>
              <a:t>Coalition asks 500–700 cfs year-round (Brookfield proposes 200 cfs)</a:t>
            </a:r>
          </a:p>
          <a:p>
            <a:pPr lvl="1"/>
            <a:endParaRPr lang="en-US" dirty="0"/>
          </a:p>
          <a:p>
            <a:pPr lvl="1"/>
            <a:endParaRPr lang="en-US" dirty="0"/>
          </a:p>
          <a:p>
            <a:pPr lvl="1"/>
            <a:endParaRPr lang="en-US" dirty="0"/>
          </a:p>
          <a:p>
            <a:pPr marL="0" indent="0">
              <a:buNone/>
            </a:pPr>
            <a:endParaRPr lang="en-US" dirty="0"/>
          </a:p>
        </p:txBody>
      </p:sp>
      <p:pic>
        <p:nvPicPr>
          <p:cNvPr id="5" name="Picture 4" descr="image.jpeg"/>
          <p:cNvPicPr>
            <a:picLocks noChangeAspect="1"/>
          </p:cNvPicPr>
          <p:nvPr/>
        </p:nvPicPr>
        <p:blipFill>
          <a:blip r:embed="rId3"/>
          <a:srcRect t="12749"/>
          <a:stretch>
            <a:fillRect/>
          </a:stretch>
        </p:blipFill>
        <p:spPr>
          <a:xfrm>
            <a:off x="3069333" y="4015947"/>
            <a:ext cx="7471272" cy="2842054"/>
          </a:xfrm>
          <a:prstGeom prst="rect">
            <a:avLst/>
          </a:prstGeom>
        </p:spPr>
      </p:pic>
    </p:spTree>
    <p:extLst>
      <p:ext uri="{BB962C8B-B14F-4D97-AF65-F5344CB8AC3E}">
        <p14:creationId xmlns:p14="http://schemas.microsoft.com/office/powerpoint/2010/main" val="269831185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EAFE2A-7021-94F3-FCE6-200BD302F847}"/>
              </a:ext>
            </a:extLst>
          </p:cNvPr>
          <p:cNvSpPr>
            <a:spLocks noGrp="1"/>
          </p:cNvSpPr>
          <p:nvPr>
            <p:ph type="title"/>
          </p:nvPr>
        </p:nvSpPr>
        <p:spPr/>
        <p:txBody>
          <a:bodyPr/>
          <a:lstStyle/>
          <a:p>
            <a:r>
              <a:rPr lang="en-US" dirty="0"/>
              <a:t>Fish Passage and Connectivity</a:t>
            </a:r>
          </a:p>
        </p:txBody>
      </p:sp>
      <p:sp>
        <p:nvSpPr>
          <p:cNvPr id="3" name="Content Placeholder 2">
            <a:extLst>
              <a:ext uri="{FF2B5EF4-FFF2-40B4-BE49-F238E27FC236}">
                <a16:creationId xmlns:a16="http://schemas.microsoft.com/office/drawing/2014/main" id="{1711D5AE-9CE9-A814-D3EB-ECBDFBABA814}"/>
              </a:ext>
            </a:extLst>
          </p:cNvPr>
          <p:cNvSpPr>
            <a:spLocks noGrp="1"/>
          </p:cNvSpPr>
          <p:nvPr>
            <p:ph idx="1"/>
          </p:nvPr>
        </p:nvSpPr>
        <p:spPr>
          <a:xfrm>
            <a:off x="2589212" y="1905000"/>
            <a:ext cx="8915400" cy="3777622"/>
          </a:xfrm>
        </p:spPr>
        <p:txBody>
          <a:bodyPr/>
          <a:lstStyle/>
          <a:p>
            <a:r>
              <a:rPr lang="en-US" dirty="0"/>
              <a:t>Lesser concern for West Branch</a:t>
            </a:r>
          </a:p>
          <a:p>
            <a:r>
              <a:rPr lang="en-US" dirty="0"/>
              <a:t>No fish passage at first dam on West Branch – Medway Dam</a:t>
            </a:r>
          </a:p>
          <a:p>
            <a:r>
              <a:rPr lang="en-US" dirty="0"/>
              <a:t>Eel and other diadromous species longer term concern for Penobscot Mills project</a:t>
            </a:r>
          </a:p>
          <a:p>
            <a:r>
              <a:rPr lang="en-US" dirty="0"/>
              <a:t>Eel Passage concern for Ripogenus Project</a:t>
            </a:r>
          </a:p>
          <a:p>
            <a:pPr lvl="1"/>
            <a:r>
              <a:rPr lang="en-US" dirty="0"/>
              <a:t>~12-inch eel documented below McKay Station during Ramping Study</a:t>
            </a:r>
          </a:p>
          <a:p>
            <a:pPr marL="0" indent="0">
              <a:buNone/>
            </a:pPr>
            <a:endParaRPr lang="en-US" dirty="0"/>
          </a:p>
          <a:p>
            <a:pPr marL="0" indent="0">
              <a:buNone/>
            </a:pPr>
            <a:endParaRPr lang="en-US" dirty="0"/>
          </a:p>
          <a:p>
            <a:pPr marL="0" indent="0">
              <a:buNone/>
            </a:pPr>
            <a:br>
              <a:rPr lang="en-US" dirty="0"/>
            </a:br>
            <a:endParaRPr lang="en-US" dirty="0"/>
          </a:p>
          <a:p>
            <a:endParaRPr lang="en-US" dirty="0"/>
          </a:p>
        </p:txBody>
      </p:sp>
      <p:pic>
        <p:nvPicPr>
          <p:cNvPr id="6" name="Picture 5" descr="American Eel">
            <a:extLst>
              <a:ext uri="{FF2B5EF4-FFF2-40B4-BE49-F238E27FC236}">
                <a16:creationId xmlns:a16="http://schemas.microsoft.com/office/drawing/2014/main" id="{09C1C4F3-CD31-784A-6484-2DD207293149}"/>
              </a:ext>
            </a:extLst>
          </p:cNvPr>
          <p:cNvPicPr>
            <a:picLocks noChangeAspect="1"/>
          </p:cNvPicPr>
          <p:nvPr/>
        </p:nvPicPr>
        <p:blipFill>
          <a:blip r:embed="rId3"/>
          <a:stretch>
            <a:fillRect/>
          </a:stretch>
        </p:blipFill>
        <p:spPr>
          <a:xfrm>
            <a:off x="2178906" y="4619711"/>
            <a:ext cx="8793893" cy="1404580"/>
          </a:xfrm>
          <a:prstGeom prst="rect">
            <a:avLst/>
          </a:prstGeom>
        </p:spPr>
      </p:pic>
    </p:spTree>
    <p:extLst>
      <p:ext uri="{BB962C8B-B14F-4D97-AF65-F5344CB8AC3E}">
        <p14:creationId xmlns:p14="http://schemas.microsoft.com/office/powerpoint/2010/main" val="372923200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What’s Next</a:t>
            </a:r>
          </a:p>
        </p:txBody>
      </p:sp>
      <p:pic>
        <p:nvPicPr>
          <p:cNvPr id="24" name="Picture 23">
            <a:extLst>
              <a:ext uri="{FF2B5EF4-FFF2-40B4-BE49-F238E27FC236}">
                <a16:creationId xmlns:a16="http://schemas.microsoft.com/office/drawing/2014/main" id="{FA3EF332-7595-B761-1061-02169F82EC88}"/>
              </a:ext>
            </a:extLst>
          </p:cNvPr>
          <p:cNvPicPr>
            <a:picLocks noChangeAspect="1"/>
          </p:cNvPicPr>
          <p:nvPr/>
        </p:nvPicPr>
        <p:blipFill>
          <a:blip r:embed="rId3">
            <a:extLst>
              <a:ext uri="{28A0092B-C50C-407E-A947-70E740481C1C}">
                <a14:useLocalDpi xmlns:a14="http://schemas.microsoft.com/office/drawing/2010/main" val="0"/>
              </a:ext>
            </a:extLst>
          </a:blip>
          <a:srcRect t="17502" b="19249"/>
          <a:stretch>
            <a:fillRect/>
          </a:stretch>
        </p:blipFill>
        <p:spPr bwMode="auto">
          <a:xfrm>
            <a:off x="3866753" y="4596714"/>
            <a:ext cx="6364029" cy="2261286"/>
          </a:xfrm>
          <a:prstGeom prst="rect">
            <a:avLst/>
          </a:prstGeom>
          <a:noFill/>
        </p:spPr>
      </p:pic>
      <p:cxnSp>
        <p:nvCxnSpPr>
          <p:cNvPr id="25" name="Connector 24"/>
          <p:cNvCxnSpPr/>
          <p:nvPr/>
        </p:nvCxnSpPr>
        <p:spPr>
          <a:xfrm>
            <a:off x="2697480" y="3429000"/>
            <a:ext cx="8732520" cy="0"/>
          </a:xfrm>
          <a:prstGeom prst="line">
            <a:avLst/>
          </a:prstGeom>
          <a:ln w="31750">
            <a:solidFill>
              <a:srgbClr val="766F54"/>
            </a:solidFill>
          </a:ln>
        </p:spPr>
        <p:style>
          <a:lnRef idx="2">
            <a:schemeClr val="accent1"/>
          </a:lnRef>
          <a:fillRef idx="0">
            <a:schemeClr val="accent1"/>
          </a:fillRef>
          <a:effectRef idx="1">
            <a:schemeClr val="accent1"/>
          </a:effectRef>
          <a:fontRef idx="minor">
            <a:schemeClr val="tx1"/>
          </a:fontRef>
        </p:style>
      </p:cxnSp>
      <p:sp>
        <p:nvSpPr>
          <p:cNvPr id="26" name="Oval 25"/>
          <p:cNvSpPr/>
          <p:nvPr/>
        </p:nvSpPr>
        <p:spPr>
          <a:xfrm>
            <a:off x="2560320" y="3291840"/>
            <a:ext cx="274320" cy="274320"/>
          </a:xfrm>
          <a:prstGeom prst="ellipse">
            <a:avLst/>
          </a:prstGeom>
          <a:solidFill>
            <a:srgbClr val="728653"/>
          </a:solidFill>
          <a:ln w="25400">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TextBox 26"/>
          <p:cNvSpPr txBox="1"/>
          <p:nvPr/>
        </p:nvSpPr>
        <p:spPr>
          <a:xfrm>
            <a:off x="2011680" y="1828800"/>
            <a:ext cx="1371600" cy="184666"/>
          </a:xfrm>
          <a:prstGeom prst="rect">
            <a:avLst/>
          </a:prstGeom>
          <a:noFill/>
        </p:spPr>
        <p:txBody>
          <a:bodyPr wrap="square" lIns="0" tIns="0" rIns="0" bIns="0">
            <a:spAutoFit/>
          </a:bodyPr>
          <a:lstStyle/>
          <a:p>
            <a:pPr algn="ctr"/>
            <a:r>
              <a:rPr sz="1200" b="1" dirty="0">
                <a:solidFill>
                  <a:srgbClr val="A53010"/>
                </a:solidFill>
              </a:rPr>
              <a:t>Aug </a:t>
            </a:r>
            <a:r>
              <a:rPr lang="en-US" sz="1200" b="1" dirty="0">
                <a:solidFill>
                  <a:srgbClr val="A53010"/>
                </a:solidFill>
              </a:rPr>
              <a:t>25</a:t>
            </a:r>
            <a:r>
              <a:rPr sz="1200" b="1" dirty="0">
                <a:solidFill>
                  <a:srgbClr val="A53010"/>
                </a:solidFill>
              </a:rPr>
              <a:t>, 2026</a:t>
            </a:r>
          </a:p>
        </p:txBody>
      </p:sp>
      <p:sp>
        <p:nvSpPr>
          <p:cNvPr id="28" name="TextBox 27"/>
          <p:cNvSpPr txBox="1"/>
          <p:nvPr/>
        </p:nvSpPr>
        <p:spPr>
          <a:xfrm>
            <a:off x="2011680" y="2148840"/>
            <a:ext cx="1371600" cy="323165"/>
          </a:xfrm>
          <a:prstGeom prst="rect">
            <a:avLst/>
          </a:prstGeom>
          <a:noFill/>
        </p:spPr>
        <p:txBody>
          <a:bodyPr wrap="square" lIns="0" tIns="0" rIns="0" bIns="0">
            <a:spAutoFit/>
          </a:bodyPr>
          <a:lstStyle/>
          <a:p>
            <a:pPr algn="ctr"/>
            <a:r>
              <a:rPr lang="en-US" sz="1050" b="0" dirty="0">
                <a:solidFill>
                  <a:srgbClr val="333333"/>
                </a:solidFill>
              </a:rPr>
              <a:t>Coalition filed FLA Comments</a:t>
            </a:r>
            <a:endParaRPr sz="1050" b="0" dirty="0">
              <a:solidFill>
                <a:srgbClr val="333333"/>
              </a:solidFill>
            </a:endParaRPr>
          </a:p>
        </p:txBody>
      </p:sp>
      <p:sp>
        <p:nvSpPr>
          <p:cNvPr id="29" name="Oval 28"/>
          <p:cNvSpPr/>
          <p:nvPr/>
        </p:nvSpPr>
        <p:spPr>
          <a:xfrm>
            <a:off x="3807822" y="3291840"/>
            <a:ext cx="274320" cy="274320"/>
          </a:xfrm>
          <a:prstGeom prst="ellipse">
            <a:avLst/>
          </a:prstGeom>
          <a:solidFill>
            <a:srgbClr val="728653"/>
          </a:solidFill>
          <a:ln w="25400">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 name="TextBox 29"/>
          <p:cNvSpPr txBox="1"/>
          <p:nvPr/>
        </p:nvSpPr>
        <p:spPr>
          <a:xfrm>
            <a:off x="3259182" y="3703320"/>
            <a:ext cx="1371600" cy="274320"/>
          </a:xfrm>
          <a:prstGeom prst="rect">
            <a:avLst/>
          </a:prstGeom>
          <a:noFill/>
        </p:spPr>
        <p:txBody>
          <a:bodyPr wrap="square" lIns="0" tIns="0" rIns="0" bIns="0">
            <a:spAutoFit/>
          </a:bodyPr>
          <a:lstStyle/>
          <a:p>
            <a:pPr algn="ctr"/>
            <a:r>
              <a:rPr sz="1200" b="1">
                <a:solidFill>
                  <a:srgbClr val="A53010"/>
                </a:solidFill>
              </a:rPr>
              <a:t>Late Sept 2026</a:t>
            </a:r>
          </a:p>
        </p:txBody>
      </p:sp>
      <p:sp>
        <p:nvSpPr>
          <p:cNvPr id="31" name="TextBox 30"/>
          <p:cNvSpPr txBox="1"/>
          <p:nvPr/>
        </p:nvSpPr>
        <p:spPr>
          <a:xfrm>
            <a:off x="3259182" y="4023360"/>
            <a:ext cx="1371600" cy="1005840"/>
          </a:xfrm>
          <a:prstGeom prst="rect">
            <a:avLst/>
          </a:prstGeom>
          <a:noFill/>
        </p:spPr>
        <p:txBody>
          <a:bodyPr wrap="square" lIns="0" tIns="0" rIns="0" bIns="0">
            <a:spAutoFit/>
          </a:bodyPr>
          <a:lstStyle/>
          <a:p>
            <a:pPr algn="ctr"/>
            <a:r>
              <a:rPr sz="1050" b="0">
                <a:solidFill>
                  <a:srgbClr val="333333"/>
                </a:solidFill>
              </a:rPr>
              <a:t>MDIFW files on the 2023, 2025 and 2026 fish kills</a:t>
            </a:r>
          </a:p>
        </p:txBody>
      </p:sp>
      <p:sp>
        <p:nvSpPr>
          <p:cNvPr id="32" name="Oval 31"/>
          <p:cNvSpPr/>
          <p:nvPr/>
        </p:nvSpPr>
        <p:spPr>
          <a:xfrm>
            <a:off x="5055325" y="3291840"/>
            <a:ext cx="274320" cy="274320"/>
          </a:xfrm>
          <a:prstGeom prst="ellipse">
            <a:avLst/>
          </a:prstGeom>
          <a:solidFill>
            <a:srgbClr val="A53010"/>
          </a:solidFill>
          <a:ln w="25400">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3" name="TextBox 32"/>
          <p:cNvSpPr txBox="1"/>
          <p:nvPr/>
        </p:nvSpPr>
        <p:spPr>
          <a:xfrm>
            <a:off x="4506685" y="1828800"/>
            <a:ext cx="1371600" cy="274320"/>
          </a:xfrm>
          <a:prstGeom prst="rect">
            <a:avLst/>
          </a:prstGeom>
          <a:noFill/>
        </p:spPr>
        <p:txBody>
          <a:bodyPr wrap="square" lIns="0" tIns="0" rIns="0" bIns="0">
            <a:spAutoFit/>
          </a:bodyPr>
          <a:lstStyle/>
          <a:p>
            <a:pPr algn="ctr"/>
            <a:r>
              <a:rPr sz="1200" b="1">
                <a:solidFill>
                  <a:srgbClr val="A53010"/>
                </a:solidFill>
              </a:rPr>
              <a:t>Sept 30, 2026</a:t>
            </a:r>
          </a:p>
        </p:txBody>
      </p:sp>
      <p:sp>
        <p:nvSpPr>
          <p:cNvPr id="34" name="TextBox 33"/>
          <p:cNvSpPr txBox="1"/>
          <p:nvPr/>
        </p:nvSpPr>
        <p:spPr>
          <a:xfrm>
            <a:off x="4506685" y="2148840"/>
            <a:ext cx="1371600" cy="1005840"/>
          </a:xfrm>
          <a:prstGeom prst="rect">
            <a:avLst/>
          </a:prstGeom>
          <a:noFill/>
        </p:spPr>
        <p:txBody>
          <a:bodyPr wrap="square" lIns="0" tIns="0" rIns="0" bIns="0">
            <a:spAutoFit/>
          </a:bodyPr>
          <a:lstStyle/>
          <a:p>
            <a:pPr algn="ctr"/>
            <a:r>
              <a:rPr sz="1050" b="0">
                <a:solidFill>
                  <a:srgbClr val="333333"/>
                </a:solidFill>
              </a:rPr>
              <a:t>Current licenses expire; projects run on annual licenses</a:t>
            </a:r>
          </a:p>
        </p:txBody>
      </p:sp>
      <p:sp>
        <p:nvSpPr>
          <p:cNvPr id="35" name="Oval 34"/>
          <p:cNvSpPr/>
          <p:nvPr/>
        </p:nvSpPr>
        <p:spPr>
          <a:xfrm>
            <a:off x="6302828" y="3291840"/>
            <a:ext cx="274320" cy="274320"/>
          </a:xfrm>
          <a:prstGeom prst="ellipse">
            <a:avLst/>
          </a:prstGeom>
          <a:solidFill>
            <a:srgbClr val="728653"/>
          </a:solidFill>
          <a:ln w="25400">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6" name="TextBox 35"/>
          <p:cNvSpPr txBox="1"/>
          <p:nvPr/>
        </p:nvSpPr>
        <p:spPr>
          <a:xfrm>
            <a:off x="5754188" y="3703320"/>
            <a:ext cx="1371600" cy="274320"/>
          </a:xfrm>
          <a:prstGeom prst="rect">
            <a:avLst/>
          </a:prstGeom>
          <a:noFill/>
        </p:spPr>
        <p:txBody>
          <a:bodyPr wrap="square" lIns="0" tIns="0" rIns="0" bIns="0">
            <a:spAutoFit/>
          </a:bodyPr>
          <a:lstStyle/>
          <a:p>
            <a:pPr algn="ctr"/>
            <a:r>
              <a:rPr sz="1200" b="1">
                <a:solidFill>
                  <a:srgbClr val="A53010"/>
                </a:solidFill>
              </a:rPr>
              <a:t>Oct 12, 2026</a:t>
            </a:r>
          </a:p>
        </p:txBody>
      </p:sp>
      <p:sp>
        <p:nvSpPr>
          <p:cNvPr id="37" name="TextBox 36"/>
          <p:cNvSpPr txBox="1"/>
          <p:nvPr/>
        </p:nvSpPr>
        <p:spPr>
          <a:xfrm>
            <a:off x="5754188" y="4023360"/>
            <a:ext cx="1371600" cy="1005840"/>
          </a:xfrm>
          <a:prstGeom prst="rect">
            <a:avLst/>
          </a:prstGeom>
          <a:noFill/>
        </p:spPr>
        <p:txBody>
          <a:bodyPr wrap="square" lIns="0" tIns="0" rIns="0" bIns="0">
            <a:spAutoFit/>
          </a:bodyPr>
          <a:lstStyle/>
          <a:p>
            <a:pPr algn="ctr"/>
            <a:r>
              <a:rPr sz="1050" b="0">
                <a:solidFill>
                  <a:srgbClr val="333333"/>
                </a:solidFill>
              </a:rPr>
              <a:t>Brookfield's reply comments on the FLA comments due</a:t>
            </a:r>
          </a:p>
        </p:txBody>
      </p:sp>
      <p:sp>
        <p:nvSpPr>
          <p:cNvPr id="38" name="Oval 37"/>
          <p:cNvSpPr/>
          <p:nvPr/>
        </p:nvSpPr>
        <p:spPr>
          <a:xfrm>
            <a:off x="7550331" y="3291840"/>
            <a:ext cx="274320" cy="274320"/>
          </a:xfrm>
          <a:prstGeom prst="ellipse">
            <a:avLst/>
          </a:prstGeom>
          <a:solidFill>
            <a:srgbClr val="728653"/>
          </a:solidFill>
          <a:ln w="25400">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9" name="TextBox 38"/>
          <p:cNvSpPr txBox="1"/>
          <p:nvPr/>
        </p:nvSpPr>
        <p:spPr>
          <a:xfrm>
            <a:off x="7001691" y="1828800"/>
            <a:ext cx="1371600" cy="274320"/>
          </a:xfrm>
          <a:prstGeom prst="rect">
            <a:avLst/>
          </a:prstGeom>
          <a:noFill/>
        </p:spPr>
        <p:txBody>
          <a:bodyPr wrap="square" lIns="0" tIns="0" rIns="0" bIns="0">
            <a:spAutoFit/>
          </a:bodyPr>
          <a:lstStyle/>
          <a:p>
            <a:pPr algn="ctr"/>
            <a:r>
              <a:rPr sz="1200" b="1">
                <a:solidFill>
                  <a:srgbClr val="A53010"/>
                </a:solidFill>
              </a:rPr>
              <a:t>~Oct 26, 2026</a:t>
            </a:r>
          </a:p>
        </p:txBody>
      </p:sp>
      <p:sp>
        <p:nvSpPr>
          <p:cNvPr id="40" name="TextBox 39"/>
          <p:cNvSpPr txBox="1"/>
          <p:nvPr/>
        </p:nvSpPr>
        <p:spPr>
          <a:xfrm>
            <a:off x="7001691" y="2148840"/>
            <a:ext cx="1371600" cy="1005840"/>
          </a:xfrm>
          <a:prstGeom prst="rect">
            <a:avLst/>
          </a:prstGeom>
          <a:noFill/>
        </p:spPr>
        <p:txBody>
          <a:bodyPr wrap="square" lIns="0" tIns="0" rIns="0" bIns="0">
            <a:spAutoFit/>
          </a:bodyPr>
          <a:lstStyle/>
          <a:p>
            <a:pPr algn="ctr"/>
            <a:r>
              <a:rPr sz="1050" b="0">
                <a:solidFill>
                  <a:srgbClr val="333333"/>
                </a:solidFill>
              </a:rPr>
              <a:t>Brookfield's answers to FERC's information request due</a:t>
            </a:r>
          </a:p>
        </p:txBody>
      </p:sp>
      <p:sp>
        <p:nvSpPr>
          <p:cNvPr id="41" name="Oval 40"/>
          <p:cNvSpPr/>
          <p:nvPr/>
        </p:nvSpPr>
        <p:spPr>
          <a:xfrm>
            <a:off x="8797834" y="3291840"/>
            <a:ext cx="274320" cy="274320"/>
          </a:xfrm>
          <a:prstGeom prst="ellipse">
            <a:avLst/>
          </a:prstGeom>
          <a:solidFill>
            <a:srgbClr val="728653"/>
          </a:solidFill>
          <a:ln w="25400">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2" name="TextBox 41"/>
          <p:cNvSpPr txBox="1"/>
          <p:nvPr/>
        </p:nvSpPr>
        <p:spPr>
          <a:xfrm>
            <a:off x="8249194" y="3703320"/>
            <a:ext cx="1371600" cy="184666"/>
          </a:xfrm>
          <a:prstGeom prst="rect">
            <a:avLst/>
          </a:prstGeom>
          <a:noFill/>
        </p:spPr>
        <p:txBody>
          <a:bodyPr wrap="square" lIns="0" tIns="0" rIns="0" bIns="0">
            <a:spAutoFit/>
          </a:bodyPr>
          <a:lstStyle/>
          <a:p>
            <a:pPr algn="ctr"/>
            <a:r>
              <a:rPr lang="en-US" sz="1200" b="1" dirty="0">
                <a:solidFill>
                  <a:srgbClr val="A53010"/>
                </a:solidFill>
              </a:rPr>
              <a:t>Nov 13, </a:t>
            </a:r>
            <a:r>
              <a:rPr sz="1200" b="1" dirty="0">
                <a:solidFill>
                  <a:srgbClr val="A53010"/>
                </a:solidFill>
              </a:rPr>
              <a:t>2026</a:t>
            </a:r>
          </a:p>
        </p:txBody>
      </p:sp>
      <p:sp>
        <p:nvSpPr>
          <p:cNvPr id="43" name="TextBox 42"/>
          <p:cNvSpPr txBox="1"/>
          <p:nvPr/>
        </p:nvSpPr>
        <p:spPr>
          <a:xfrm>
            <a:off x="8249194" y="4023360"/>
            <a:ext cx="1371600" cy="1005840"/>
          </a:xfrm>
          <a:prstGeom prst="rect">
            <a:avLst/>
          </a:prstGeom>
          <a:noFill/>
        </p:spPr>
        <p:txBody>
          <a:bodyPr wrap="square" lIns="0" tIns="0" rIns="0" bIns="0">
            <a:spAutoFit/>
          </a:bodyPr>
          <a:lstStyle/>
          <a:p>
            <a:pPr algn="ctr"/>
            <a:r>
              <a:rPr sz="1050" b="0">
                <a:solidFill>
                  <a:srgbClr val="333333"/>
                </a:solidFill>
              </a:rPr>
              <a:t>Coalition files WQC Application Comments</a:t>
            </a:r>
          </a:p>
        </p:txBody>
      </p:sp>
      <p:sp>
        <p:nvSpPr>
          <p:cNvPr id="44" name="Oval 43"/>
          <p:cNvSpPr/>
          <p:nvPr/>
        </p:nvSpPr>
        <p:spPr>
          <a:xfrm>
            <a:off x="10045337" y="3291840"/>
            <a:ext cx="274320" cy="274320"/>
          </a:xfrm>
          <a:prstGeom prst="ellipse">
            <a:avLst/>
          </a:prstGeom>
          <a:solidFill>
            <a:srgbClr val="A53010"/>
          </a:solidFill>
          <a:ln w="25400">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5" name="TextBox 44"/>
          <p:cNvSpPr txBox="1"/>
          <p:nvPr/>
        </p:nvSpPr>
        <p:spPr>
          <a:xfrm>
            <a:off x="9496697" y="1828800"/>
            <a:ext cx="1371600" cy="274320"/>
          </a:xfrm>
          <a:prstGeom prst="rect">
            <a:avLst/>
          </a:prstGeom>
          <a:noFill/>
        </p:spPr>
        <p:txBody>
          <a:bodyPr wrap="square" lIns="0" tIns="0" rIns="0" bIns="0">
            <a:spAutoFit/>
          </a:bodyPr>
          <a:lstStyle/>
          <a:p>
            <a:pPr algn="ctr"/>
            <a:r>
              <a:rPr sz="1200" b="1">
                <a:solidFill>
                  <a:srgbClr val="A53010"/>
                </a:solidFill>
              </a:rPr>
              <a:t>Aug 27, 2027</a:t>
            </a:r>
          </a:p>
        </p:txBody>
      </p:sp>
      <p:sp>
        <p:nvSpPr>
          <p:cNvPr id="46" name="TextBox 45"/>
          <p:cNvSpPr txBox="1"/>
          <p:nvPr/>
        </p:nvSpPr>
        <p:spPr>
          <a:xfrm>
            <a:off x="9496697" y="2148840"/>
            <a:ext cx="1371600" cy="1005840"/>
          </a:xfrm>
          <a:prstGeom prst="rect">
            <a:avLst/>
          </a:prstGeom>
          <a:noFill/>
        </p:spPr>
        <p:txBody>
          <a:bodyPr wrap="square" lIns="0" tIns="0" rIns="0" bIns="0">
            <a:spAutoFit/>
          </a:bodyPr>
          <a:lstStyle/>
          <a:p>
            <a:pPr algn="ctr"/>
            <a:r>
              <a:rPr sz="1050" b="0">
                <a:solidFill>
                  <a:srgbClr val="333333"/>
                </a:solidFill>
              </a:rPr>
              <a:t>Deadline for MDEP's Water Quality Certification decision</a:t>
            </a:r>
          </a:p>
        </p:txBody>
      </p:sp>
      <p:sp>
        <p:nvSpPr>
          <p:cNvPr id="47" name="Oval 46"/>
          <p:cNvSpPr/>
          <p:nvPr/>
        </p:nvSpPr>
        <p:spPr>
          <a:xfrm>
            <a:off x="11292840" y="3291840"/>
            <a:ext cx="274320" cy="274320"/>
          </a:xfrm>
          <a:prstGeom prst="ellipse">
            <a:avLst/>
          </a:prstGeom>
          <a:solidFill>
            <a:srgbClr val="728653"/>
          </a:solidFill>
          <a:ln w="25400">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8" name="TextBox 47"/>
          <p:cNvSpPr txBox="1"/>
          <p:nvPr/>
        </p:nvSpPr>
        <p:spPr>
          <a:xfrm>
            <a:off x="10744200" y="3703320"/>
            <a:ext cx="1371600" cy="274320"/>
          </a:xfrm>
          <a:prstGeom prst="rect">
            <a:avLst/>
          </a:prstGeom>
          <a:noFill/>
        </p:spPr>
        <p:txBody>
          <a:bodyPr wrap="square" lIns="0" tIns="0" rIns="0" bIns="0">
            <a:spAutoFit/>
          </a:bodyPr>
          <a:lstStyle/>
          <a:p>
            <a:pPr algn="ctr"/>
            <a:r>
              <a:rPr sz="1200" b="1">
                <a:solidFill>
                  <a:srgbClr val="A53010"/>
                </a:solidFill>
              </a:rPr>
              <a:t>Then</a:t>
            </a:r>
          </a:p>
        </p:txBody>
      </p:sp>
      <p:sp>
        <p:nvSpPr>
          <p:cNvPr id="49" name="TextBox 48"/>
          <p:cNvSpPr txBox="1"/>
          <p:nvPr/>
        </p:nvSpPr>
        <p:spPr>
          <a:xfrm>
            <a:off x="10744200" y="4023360"/>
            <a:ext cx="1371600" cy="1005840"/>
          </a:xfrm>
          <a:prstGeom prst="rect">
            <a:avLst/>
          </a:prstGeom>
          <a:noFill/>
        </p:spPr>
        <p:txBody>
          <a:bodyPr wrap="square" lIns="0" tIns="0" rIns="0" bIns="0">
            <a:spAutoFit/>
          </a:bodyPr>
          <a:lstStyle/>
          <a:p>
            <a:pPr algn="ctr"/>
            <a:r>
              <a:rPr sz="1050" b="0">
                <a:solidFill>
                  <a:srgbClr val="333333"/>
                </a:solidFill>
              </a:rPr>
              <a:t>FERC environmental review, then new licenses for decades</a:t>
            </a:r>
          </a:p>
        </p:txBody>
      </p:sp>
      <p:sp>
        <p:nvSpPr>
          <p:cNvPr id="23" name="TextBox 22"/>
          <p:cNvSpPr txBox="1"/>
          <p:nvPr/>
        </p:nvSpPr>
        <p:spPr>
          <a:xfrm>
            <a:off x="6500030" y="6556248"/>
            <a:ext cx="3657600" cy="153888"/>
          </a:xfrm>
          <a:prstGeom prst="rect">
            <a:avLst/>
          </a:prstGeom>
          <a:noFill/>
        </p:spPr>
        <p:txBody>
          <a:bodyPr wrap="square" lIns="0" tIns="0" rIns="0" bIns="0">
            <a:spAutoFit/>
          </a:bodyPr>
          <a:lstStyle/>
          <a:p>
            <a:pPr algn="r"/>
            <a:r>
              <a:rPr sz="1000" b="0" i="0" dirty="0">
                <a:solidFill>
                  <a:srgbClr val="FFFFFF"/>
                </a:solidFill>
              </a:rPr>
              <a:t>Photo: Tim Shaw</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67B757-B546-FF36-1522-B75EEBC2D366}"/>
              </a:ext>
            </a:extLst>
          </p:cNvPr>
          <p:cNvSpPr>
            <a:spLocks noGrp="1"/>
          </p:cNvSpPr>
          <p:nvPr>
            <p:ph type="title"/>
          </p:nvPr>
        </p:nvSpPr>
        <p:spPr>
          <a:xfrm>
            <a:off x="1680512" y="624109"/>
            <a:ext cx="8911687" cy="1280890"/>
          </a:xfrm>
        </p:spPr>
        <p:txBody>
          <a:bodyPr/>
          <a:lstStyle/>
          <a:p>
            <a:r>
              <a:rPr lang="en-US" dirty="0"/>
              <a:t>Not Just a Maine Fight</a:t>
            </a:r>
          </a:p>
        </p:txBody>
      </p:sp>
      <p:sp>
        <p:nvSpPr>
          <p:cNvPr id="3" name="Content Placeholder 2">
            <a:extLst>
              <a:ext uri="{FF2B5EF4-FFF2-40B4-BE49-F238E27FC236}">
                <a16:creationId xmlns:a16="http://schemas.microsoft.com/office/drawing/2014/main" id="{B00A8B28-4CE5-16E9-68E5-2C3FA9519AED}"/>
              </a:ext>
            </a:extLst>
          </p:cNvPr>
          <p:cNvSpPr>
            <a:spLocks noGrp="1"/>
          </p:cNvSpPr>
          <p:nvPr>
            <p:ph idx="1"/>
          </p:nvPr>
        </p:nvSpPr>
        <p:spPr>
          <a:xfrm>
            <a:off x="1680512" y="1433382"/>
            <a:ext cx="5968313" cy="5301050"/>
          </a:xfrm>
        </p:spPr>
        <p:txBody>
          <a:bodyPr>
            <a:normAutofit/>
          </a:bodyPr>
          <a:lstStyle/>
          <a:p>
            <a:pPr lvl="1"/>
            <a:r>
              <a:rPr lang="en-US" dirty="0">
                <a:solidFill>
                  <a:prstClr val="black"/>
                </a:solidFill>
              </a:rPr>
              <a:t>Big operators watch outcomes</a:t>
            </a:r>
          </a:p>
          <a:p>
            <a:pPr lvl="1"/>
            <a:r>
              <a:rPr lang="en-US" dirty="0">
                <a:solidFill>
                  <a:prstClr val="black"/>
                </a:solidFill>
              </a:rPr>
              <a:t>Weak licenses get copied</a:t>
            </a:r>
          </a:p>
          <a:p>
            <a:pPr lvl="1"/>
            <a:r>
              <a:rPr lang="en-US" dirty="0">
                <a:solidFill>
                  <a:prstClr val="black"/>
                </a:solidFill>
              </a:rPr>
              <a:t>Strong records and strong conditions set </a:t>
            </a:r>
          </a:p>
          <a:p>
            <a:r>
              <a:rPr lang="en-US" sz="1800" dirty="0">
                <a:solidFill>
                  <a:prstClr val="black"/>
                </a:solidFill>
              </a:rPr>
              <a:t>Out-of-State Voices Matter</a:t>
            </a:r>
          </a:p>
          <a:p>
            <a:pPr lvl="1"/>
            <a:r>
              <a:rPr lang="en-US" dirty="0">
                <a:solidFill>
                  <a:prstClr val="black"/>
                </a:solidFill>
              </a:rPr>
              <a:t>Comments, visibility, solidarity</a:t>
            </a:r>
          </a:p>
          <a:p>
            <a:pPr lvl="1"/>
            <a:r>
              <a:rPr lang="en-US" dirty="0">
                <a:solidFill>
                  <a:prstClr val="black"/>
                </a:solidFill>
              </a:rPr>
              <a:t>Massachusetts filed more supporting comments than any state outside Maine</a:t>
            </a:r>
          </a:p>
          <a:p>
            <a:pPr lvl="1"/>
            <a:r>
              <a:rPr lang="en-US" dirty="0">
                <a:solidFill>
                  <a:prstClr val="black"/>
                </a:solidFill>
              </a:rPr>
              <a:t>Supporting the alliance makes the “public interest” harder to ignore</a:t>
            </a:r>
          </a:p>
          <a:p>
            <a:pPr lvl="1"/>
            <a:r>
              <a:rPr lang="en-US" dirty="0">
                <a:solidFill>
                  <a:prstClr val="black"/>
                </a:solidFill>
              </a:rPr>
              <a:t>Protect your own fishing</a:t>
            </a:r>
          </a:p>
        </p:txBody>
      </p:sp>
      <p:pic>
        <p:nvPicPr>
          <p:cNvPr id="5" name="Picture 4">
            <a:extLst>
              <a:ext uri="{FF2B5EF4-FFF2-40B4-BE49-F238E27FC236}">
                <a16:creationId xmlns:a16="http://schemas.microsoft.com/office/drawing/2014/main" id="{B86584A0-FBAC-2FCE-C7E8-DDB62EF7B765}"/>
              </a:ext>
            </a:extLst>
          </p:cNvPr>
          <p:cNvPicPr>
            <a:picLocks noChangeAspect="1"/>
          </p:cNvPicPr>
          <p:nvPr/>
        </p:nvPicPr>
        <p:blipFill>
          <a:blip r:embed="rId3"/>
          <a:stretch>
            <a:fillRect/>
          </a:stretch>
        </p:blipFill>
        <p:spPr>
          <a:xfrm>
            <a:off x="7735324" y="533556"/>
            <a:ext cx="4296035" cy="5760967"/>
          </a:xfrm>
          <a:prstGeom prst="rect">
            <a:avLst/>
          </a:prstGeom>
        </p:spPr>
      </p:pic>
    </p:spTree>
    <p:extLst>
      <p:ext uri="{BB962C8B-B14F-4D97-AF65-F5344CB8AC3E}">
        <p14:creationId xmlns:p14="http://schemas.microsoft.com/office/powerpoint/2010/main" val="140763336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0405" y="624110"/>
            <a:ext cx="8911687" cy="1280890"/>
          </a:xfrm>
        </p:spPr>
        <p:txBody>
          <a:bodyPr/>
          <a:lstStyle/>
          <a:p>
            <a:r>
              <a:rPr dirty="0"/>
              <a:t>Why Legal Capacity Matters</a:t>
            </a:r>
          </a:p>
        </p:txBody>
      </p:sp>
      <p:sp>
        <p:nvSpPr>
          <p:cNvPr id="3" name="Content Placeholder 2"/>
          <p:cNvSpPr>
            <a:spLocks noGrp="1"/>
          </p:cNvSpPr>
          <p:nvPr>
            <p:ph idx="1"/>
          </p:nvPr>
        </p:nvSpPr>
        <p:spPr>
          <a:xfrm>
            <a:off x="2066692" y="1577546"/>
            <a:ext cx="4911339" cy="4168346"/>
          </a:xfrm>
        </p:spPr>
        <p:txBody>
          <a:bodyPr>
            <a:normAutofit lnSpcReduction="10000"/>
          </a:bodyPr>
          <a:lstStyle/>
          <a:p>
            <a:r>
              <a:rPr dirty="0"/>
              <a:t>Brookfield plans for litigation as a matter of course</a:t>
            </a:r>
            <a:endParaRPr lang="en-US" dirty="0"/>
          </a:p>
          <a:p>
            <a:pPr lvl="1"/>
            <a:r>
              <a:rPr lang="en-US" dirty="0"/>
              <a:t>A room full of lawyers in Toronto</a:t>
            </a:r>
          </a:p>
          <a:p>
            <a:pPr lvl="1"/>
            <a:r>
              <a:rPr lang="en-US" dirty="0"/>
              <a:t>Owner of Deerfield hydro projects</a:t>
            </a:r>
            <a:endParaRPr dirty="0"/>
          </a:p>
          <a:p>
            <a:r>
              <a:rPr dirty="0"/>
              <a:t>Appeal paths evaluated after license issuance</a:t>
            </a:r>
            <a:endParaRPr lang="en-US" dirty="0"/>
          </a:p>
          <a:p>
            <a:pPr lvl="1"/>
            <a:r>
              <a:rPr lang="en-US" dirty="0"/>
              <a:t>Short response windows after license issuance</a:t>
            </a:r>
            <a:endParaRPr dirty="0"/>
          </a:p>
          <a:p>
            <a:r>
              <a:rPr dirty="0"/>
              <a:t>Funding must exist before deadlines hit</a:t>
            </a:r>
            <a:endParaRPr lang="en-US" dirty="0"/>
          </a:p>
          <a:p>
            <a:r>
              <a:rPr lang="en-US" dirty="0"/>
              <a:t>Grant funding for advocacy and litigation almost impossible to obtain</a:t>
            </a:r>
            <a:endParaRPr dirty="0"/>
          </a:p>
          <a:p>
            <a:r>
              <a:rPr lang="en-US" dirty="0"/>
              <a:t>The </a:t>
            </a:r>
            <a:r>
              <a:rPr dirty="0"/>
              <a:t>Legal Defense Fund</a:t>
            </a:r>
            <a:r>
              <a:rPr lang="en-US" dirty="0"/>
              <a:t> is essential to effective response</a:t>
            </a:r>
            <a:endParaRPr dirty="0"/>
          </a:p>
        </p:txBody>
      </p:sp>
      <p:pic>
        <p:nvPicPr>
          <p:cNvPr id="4" name="Picture 3">
            <a:extLst>
              <a:ext uri="{FF2B5EF4-FFF2-40B4-BE49-F238E27FC236}">
                <a16:creationId xmlns:a16="http://schemas.microsoft.com/office/drawing/2014/main" id="{A58FA540-3A08-4835-8E6F-82D3A817C3D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359596" y="1968578"/>
            <a:ext cx="3882032" cy="3777314"/>
          </a:xfrm>
          <a:prstGeom prst="rect">
            <a:avLst/>
          </a:prstGeom>
        </p:spPr>
      </p:pic>
      <p:sp>
        <p:nvSpPr>
          <p:cNvPr id="5" name="TextBox 4">
            <a:extLst>
              <a:ext uri="{FF2B5EF4-FFF2-40B4-BE49-F238E27FC236}">
                <a16:creationId xmlns:a16="http://schemas.microsoft.com/office/drawing/2014/main" id="{E59FF84F-8392-6923-EE2E-F10D1E222272}"/>
              </a:ext>
            </a:extLst>
          </p:cNvPr>
          <p:cNvSpPr txBox="1"/>
          <p:nvPr/>
        </p:nvSpPr>
        <p:spPr>
          <a:xfrm>
            <a:off x="8733162" y="1599246"/>
            <a:ext cx="2248930" cy="369332"/>
          </a:xfrm>
          <a:prstGeom prst="rect">
            <a:avLst/>
          </a:prstGeom>
          <a:noFill/>
        </p:spPr>
        <p:txBody>
          <a:bodyPr wrap="square" rtlCol="0">
            <a:spAutoFit/>
          </a:bodyPr>
          <a:lstStyle/>
          <a:p>
            <a:r>
              <a:rPr lang="en-US" b="1" dirty="0"/>
              <a:t>Brookfield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15B8F9-0896-1619-4B99-2BA4A437D8E7}"/>
              </a:ext>
            </a:extLst>
          </p:cNvPr>
          <p:cNvSpPr>
            <a:spLocks noGrp="1"/>
          </p:cNvSpPr>
          <p:nvPr>
            <p:ph type="title"/>
          </p:nvPr>
        </p:nvSpPr>
        <p:spPr/>
        <p:txBody>
          <a:bodyPr/>
          <a:lstStyle/>
          <a:p>
            <a:r>
              <a:rPr lang="en-US" dirty="0"/>
              <a:t>New Legal Developments</a:t>
            </a:r>
          </a:p>
        </p:txBody>
      </p:sp>
      <p:sp>
        <p:nvSpPr>
          <p:cNvPr id="3" name="Content Placeholder 2">
            <a:extLst>
              <a:ext uri="{FF2B5EF4-FFF2-40B4-BE49-F238E27FC236}">
                <a16:creationId xmlns:a16="http://schemas.microsoft.com/office/drawing/2014/main" id="{9AFD526C-471D-FB31-204A-C10040B03185}"/>
              </a:ext>
            </a:extLst>
          </p:cNvPr>
          <p:cNvSpPr>
            <a:spLocks noGrp="1"/>
          </p:cNvSpPr>
          <p:nvPr>
            <p:ph idx="1"/>
          </p:nvPr>
        </p:nvSpPr>
        <p:spPr>
          <a:xfrm>
            <a:off x="2240280" y="1600200"/>
            <a:ext cx="9509760" cy="4846320"/>
          </a:xfrm>
        </p:spPr>
        <p:txBody>
          <a:bodyPr/>
          <a:lstStyle/>
          <a:p>
            <a:r>
              <a:rPr sz="1700" b="0" dirty="0"/>
              <a:t>Lower Kennebec (Oct. 2025): Brookfield withdrew its Water Quality Certification applications for Lockwood, Hydro-Kennebec, Shawmut and Weston, and agreed to sell the four dams to The Nature Conservancy</a:t>
            </a:r>
            <a:endParaRPr lang="en-US" dirty="0"/>
          </a:p>
          <a:p>
            <a:pPr lvl="1"/>
            <a:r>
              <a:rPr sz="1500" b="0" dirty="0"/>
              <a:t>Cited an “increasingly complex, expensive, and uncertain regulatory landscape”</a:t>
            </a:r>
          </a:p>
          <a:p>
            <a:r>
              <a:rPr sz="1700" b="0" dirty="0"/>
              <a:t>Ellsworth: MDEP has denied certification twice (2020 and June 2026)</a:t>
            </a:r>
          </a:p>
          <a:p>
            <a:pPr lvl="1"/>
            <a:r>
              <a:rPr sz="1500" b="0" dirty="0"/>
              <a:t>Brookfield took the first denial to Maine’s highest court, which dismissed the appeal in January 2025</a:t>
            </a:r>
          </a:p>
          <a:p>
            <a:pPr lvl="1"/>
            <a:r>
              <a:rPr sz="1500" b="0" dirty="0"/>
              <a:t>Appealed the second denial in Kennebec Superior Court on July 2, 2026</a:t>
            </a:r>
          </a:p>
          <a:p>
            <a:r>
              <a:rPr sz="1700" b="0" dirty="0"/>
              <a:t>Lewiston Falls: MDEP certified the project July 8, 2026, with eel passage and other conditions</a:t>
            </a:r>
          </a:p>
          <a:p>
            <a:pPr lvl="1"/>
            <a:r>
              <a:rPr sz="1500" b="0" dirty="0"/>
              <a:t>Brookfield sued July 30 to strike five of the conditions</a:t>
            </a:r>
          </a:p>
          <a:p>
            <a:r>
              <a:rPr sz="2000" b="1" dirty="0"/>
              <a:t>West Branch: We like where we stand. But if MDEP and FERC give us what we are asking for, we expect Brookfield to appeal and sue, possibly all the way to the Supreme Court</a:t>
            </a:r>
          </a:p>
        </p:txBody>
      </p:sp>
    </p:spTree>
    <p:extLst>
      <p:ext uri="{BB962C8B-B14F-4D97-AF65-F5344CB8AC3E}">
        <p14:creationId xmlns:p14="http://schemas.microsoft.com/office/powerpoint/2010/main" val="167454926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96088" y="633282"/>
            <a:ext cx="8911687" cy="1280890"/>
          </a:xfrm>
        </p:spPr>
        <p:txBody>
          <a:bodyPr/>
          <a:lstStyle/>
          <a:p>
            <a:r>
              <a:rPr lang="en-US" dirty="0"/>
              <a:t>To Close</a:t>
            </a:r>
            <a:endParaRPr dirty="0"/>
          </a:p>
        </p:txBody>
      </p:sp>
      <p:sp>
        <p:nvSpPr>
          <p:cNvPr id="3" name="Content Placeholder 2"/>
          <p:cNvSpPr>
            <a:spLocks noGrp="1"/>
          </p:cNvSpPr>
          <p:nvPr>
            <p:ph idx="1"/>
          </p:nvPr>
        </p:nvSpPr>
        <p:spPr>
          <a:xfrm>
            <a:off x="1996088" y="1391908"/>
            <a:ext cx="8915400" cy="3777622"/>
          </a:xfrm>
        </p:spPr>
        <p:txBody>
          <a:bodyPr/>
          <a:lstStyle/>
          <a:p>
            <a:r>
              <a:rPr dirty="0"/>
              <a:t>Legal Defense Fund supports Maine relicensings</a:t>
            </a:r>
          </a:p>
          <a:p>
            <a:r>
              <a:rPr dirty="0"/>
              <a:t>Fund supports the right tool for the situation</a:t>
            </a:r>
            <a:endParaRPr lang="en-US" dirty="0"/>
          </a:p>
          <a:p>
            <a:r>
              <a:rPr lang="en-US" dirty="0"/>
              <a:t>Maine TU Council website supports direct donation</a:t>
            </a:r>
          </a:p>
          <a:p>
            <a:pPr lvl="1"/>
            <a:r>
              <a:rPr lang="en-US" dirty="0"/>
              <a:t>https://</a:t>
            </a:r>
            <a:r>
              <a:rPr lang="en-US" dirty="0" err="1"/>
              <a:t>app.autobooks.co</a:t>
            </a:r>
            <a:r>
              <a:rPr lang="en-US" dirty="0"/>
              <a:t>/pay/trout-unlimited</a:t>
            </a:r>
          </a:p>
          <a:p>
            <a:pPr lvl="1"/>
            <a:endParaRPr dirty="0"/>
          </a:p>
        </p:txBody>
      </p:sp>
      <p:pic>
        <p:nvPicPr>
          <p:cNvPr id="7" name="Picture 6">
            <a:extLst>
              <a:ext uri="{FF2B5EF4-FFF2-40B4-BE49-F238E27FC236}">
                <a16:creationId xmlns:a16="http://schemas.microsoft.com/office/drawing/2014/main" id="{D12176EF-8C04-0133-784E-89D1A444DF71}"/>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5405403" y="3077728"/>
            <a:ext cx="5736431" cy="3458103"/>
          </a:xfrm>
          <a:prstGeom prst="rect">
            <a:avLst/>
          </a:prstGeom>
        </p:spPr>
      </p:pic>
      <p:sp>
        <p:nvSpPr>
          <p:cNvPr id="9" name="TextBox 8">
            <a:extLst>
              <a:ext uri="{FF2B5EF4-FFF2-40B4-BE49-F238E27FC236}">
                <a16:creationId xmlns:a16="http://schemas.microsoft.com/office/drawing/2014/main" id="{444809B7-8F07-A12D-2D68-ECDF552F4E13}"/>
              </a:ext>
            </a:extLst>
          </p:cNvPr>
          <p:cNvSpPr txBox="1"/>
          <p:nvPr/>
        </p:nvSpPr>
        <p:spPr>
          <a:xfrm>
            <a:off x="6935594" y="6626750"/>
            <a:ext cx="4206240" cy="228600"/>
          </a:xfrm>
          <a:prstGeom prst="rect">
            <a:avLst/>
          </a:prstGeom>
          <a:noFill/>
        </p:spPr>
        <p:txBody>
          <a:bodyPr wrap="square" lIns="0" tIns="0" rIns="0" bIns="0">
            <a:spAutoFit/>
          </a:bodyPr>
          <a:lstStyle/>
          <a:p>
            <a:pPr algn="r"/>
            <a:r>
              <a:rPr lang="en-US" sz="1000" b="0" i="0" dirty="0">
                <a:solidFill>
                  <a:srgbClr val="766F54"/>
                </a:solidFill>
              </a:rPr>
              <a:t>Photo: Tim Shaw</a:t>
            </a:r>
          </a:p>
        </p:txBody>
      </p:sp>
      <p:sp>
        <p:nvSpPr>
          <p:cNvPr id="4" name="TextBox 3">
            <a:extLst>
              <a:ext uri="{FF2B5EF4-FFF2-40B4-BE49-F238E27FC236}">
                <a16:creationId xmlns:a16="http://schemas.microsoft.com/office/drawing/2014/main" id="{CEAA9314-09CD-E917-DCF5-A23B49EEBE1A}"/>
              </a:ext>
            </a:extLst>
          </p:cNvPr>
          <p:cNvSpPr txBox="1"/>
          <p:nvPr/>
        </p:nvSpPr>
        <p:spPr>
          <a:xfrm>
            <a:off x="1578960" y="4442361"/>
            <a:ext cx="3409315" cy="738664"/>
          </a:xfrm>
          <a:prstGeom prst="rect">
            <a:avLst/>
          </a:prstGeom>
          <a:noFill/>
        </p:spPr>
        <p:txBody>
          <a:bodyPr wrap="square" rtlCol="0">
            <a:spAutoFit/>
          </a:bodyPr>
          <a:lstStyle/>
          <a:p>
            <a:r>
              <a:rPr lang="en-US" sz="2400" b="1" i="1" dirty="0">
                <a:latin typeface="Adobe Garamond Pro Bold" panose="02020502060506020403" pitchFamily="18" charset="77"/>
                <a:cs typeface="Adobe Arabic" panose="02040503050201020203" pitchFamily="18" charset="-78"/>
              </a:rPr>
              <a:t>A fishery at the crossroads</a:t>
            </a:r>
          </a:p>
          <a:p>
            <a:endParaRPr lang="en-US"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0B548A-33F9-9674-BAEE-2F3696D84C2A}"/>
              </a:ext>
            </a:extLst>
          </p:cNvPr>
          <p:cNvSpPr>
            <a:spLocks noGrp="1"/>
          </p:cNvSpPr>
          <p:nvPr>
            <p:ph type="title"/>
          </p:nvPr>
        </p:nvSpPr>
        <p:spPr/>
        <p:txBody>
          <a:bodyPr/>
          <a:lstStyle/>
          <a:p>
            <a:r>
              <a:rPr dirty="0"/>
              <a:t>Thank You &amp; Contact</a:t>
            </a:r>
          </a:p>
        </p:txBody>
      </p:sp>
      <p:sp>
        <p:nvSpPr>
          <p:cNvPr id="3" name="Content Placeholder 2">
            <a:extLst>
              <a:ext uri="{FF2B5EF4-FFF2-40B4-BE49-F238E27FC236}">
                <a16:creationId xmlns:a16="http://schemas.microsoft.com/office/drawing/2014/main" id="{5BD8CFE8-BC35-056E-4806-65B00BD2DFA7}"/>
              </a:ext>
            </a:extLst>
          </p:cNvPr>
          <p:cNvSpPr>
            <a:spLocks noGrp="1"/>
          </p:cNvSpPr>
          <p:nvPr>
            <p:ph idx="1"/>
          </p:nvPr>
        </p:nvSpPr>
        <p:spPr>
          <a:xfrm>
            <a:off x="2592925" y="1526628"/>
            <a:ext cx="5852160" cy="4953000"/>
          </a:xfrm>
        </p:spPr>
        <p:txBody>
          <a:bodyPr>
            <a:normAutofit fontScale="92500" lnSpcReduction="20000"/>
          </a:bodyPr>
          <a:lstStyle/>
          <a:p>
            <a:r>
              <a:rPr lang="en-US" sz="1600" dirty="0"/>
              <a:t>Steve Heinz</a:t>
            </a:r>
          </a:p>
          <a:p>
            <a:pPr lvl="1"/>
            <a:r>
              <a:rPr lang="en-US" sz="1400" dirty="0">
                <a:hlinkClick r:id="rId3"/>
              </a:rPr>
              <a:t>heinz@maine.rr.com</a:t>
            </a:r>
            <a:endParaRPr lang="en-US" dirty="0"/>
          </a:p>
          <a:p>
            <a:pPr lvl="1"/>
            <a:r>
              <a:rPr lang="en-US" sz="1400" dirty="0"/>
              <a:t>207 781-4762 (voice/fax only) </a:t>
            </a:r>
          </a:p>
          <a:p>
            <a:pPr marL="457200" lvl="1" indent="0">
              <a:buNone/>
            </a:pPr>
            <a:endParaRPr lang="en-US" sz="1400" dirty="0"/>
          </a:p>
          <a:p>
            <a:r>
              <a:rPr lang="en-US" sz="1600" dirty="0">
                <a:hlinkClick r:id="rId4"/>
              </a:rPr>
              <a:t>https://tumaine.org/</a:t>
            </a:r>
            <a:r>
              <a:rPr lang="en-US" sz="1600" dirty="0"/>
              <a:t> -&gt; Dam Relicensing</a:t>
            </a:r>
          </a:p>
          <a:p>
            <a:pPr marL="0" indent="0">
              <a:buNone/>
            </a:pPr>
            <a:endParaRPr lang="en-US" dirty="0"/>
          </a:p>
          <a:p>
            <a:r>
              <a:rPr lang="en-US" sz="1600" dirty="0"/>
              <a:t>Legal Defense Fund - </a:t>
            </a:r>
            <a:r>
              <a:rPr lang="en-US" sz="1600" dirty="0">
                <a:hlinkClick r:id="rId5"/>
              </a:rPr>
              <a:t>https://app.autobooks.co/pay/trout-unlimited</a:t>
            </a:r>
            <a:endParaRPr lang="en-US" dirty="0"/>
          </a:p>
          <a:p>
            <a:pPr marL="0" indent="0">
              <a:buNone/>
            </a:pPr>
            <a:endParaRPr lang="en-US" dirty="0"/>
          </a:p>
          <a:p>
            <a:r>
              <a:rPr lang="en-US" sz="1600" dirty="0"/>
              <a:t>West Branch Anglers’ Survey Report - </a:t>
            </a:r>
            <a:r>
              <a:rPr lang="en-US" sz="1600" dirty="0">
                <a:hlinkClick r:id="rId6"/>
              </a:rPr>
              <a:t>https://tumaine.org/sites/default/files/Dam%20Relicensing/20260127-5253_West%20Branch%20Penobscot%20River%20-%20Angler%20Survey%20and%20Economic%20Assessment%202025.pdf</a:t>
            </a:r>
            <a:endParaRPr lang="en-US" sz="1600" dirty="0"/>
          </a:p>
          <a:p>
            <a:endParaRPr lang="en-US" sz="1600" dirty="0"/>
          </a:p>
          <a:p>
            <a:r>
              <a:rPr lang="en-US" sz="1600" dirty="0"/>
              <a:t>Coalition FLA Comments - </a:t>
            </a:r>
            <a:r>
              <a:rPr lang="en-US" sz="1600" dirty="0">
                <a:hlinkClick r:id="rId7"/>
              </a:rPr>
              <a:t>https://tumaine.org/sites/default/files/Dam%20Relicensing/Coalition%20FLA%20Comments.pdf</a:t>
            </a:r>
            <a:endParaRPr lang="en-US" sz="1600" dirty="0"/>
          </a:p>
          <a:p>
            <a:endParaRPr lang="en-US" dirty="0"/>
          </a:p>
          <a:p>
            <a:endParaRPr lang="en-US" dirty="0"/>
          </a:p>
          <a:p>
            <a:pPr marL="0" indent="0">
              <a:buNone/>
            </a:pPr>
            <a:endParaRPr lang="en-US" dirty="0"/>
          </a:p>
          <a:p>
            <a:pPr marL="0" indent="0">
              <a:buNone/>
            </a:pPr>
            <a:endParaRPr lang="en-US" dirty="0"/>
          </a:p>
          <a:p>
            <a:endParaRPr lang="en-US" dirty="0"/>
          </a:p>
        </p:txBody>
      </p:sp>
    </p:spTree>
    <p:extLst>
      <p:ext uri="{BB962C8B-B14F-4D97-AF65-F5344CB8AC3E}">
        <p14:creationId xmlns:p14="http://schemas.microsoft.com/office/powerpoint/2010/main" val="311906742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27_questions.jpg"/>
          <p:cNvPicPr>
            <a:picLocks noChangeAspect="1"/>
          </p:cNvPicPr>
          <p:nvPr/>
        </p:nvPicPr>
        <p:blipFill>
          <a:blip r:embed="rId3"/>
          <a:stretch>
            <a:fillRect/>
          </a:stretch>
        </p:blipFill>
        <p:spPr>
          <a:xfrm>
            <a:off x="0" y="0"/>
            <a:ext cx="12191695" cy="6858000"/>
          </a:xfrm>
          <a:prstGeom prst="rect">
            <a:avLst/>
          </a:prstGeom>
        </p:spPr>
      </p:pic>
      <p:sp>
        <p:nvSpPr>
          <p:cNvPr id="2" name="Title 1">
            <a:extLst>
              <a:ext uri="{FF2B5EF4-FFF2-40B4-BE49-F238E27FC236}">
                <a16:creationId xmlns:a16="http://schemas.microsoft.com/office/drawing/2014/main" id="{DB29171D-0813-1C5C-653E-C59530503349}"/>
              </a:ext>
            </a:extLst>
          </p:cNvPr>
          <p:cNvSpPr>
            <a:spLocks noGrp="1"/>
          </p:cNvSpPr>
          <p:nvPr>
            <p:ph type="title"/>
          </p:nvPr>
        </p:nvSpPr>
        <p:spPr>
          <a:xfrm>
            <a:off x="548640" y="365760"/>
            <a:ext cx="5486400" cy="1005840"/>
          </a:xfrm>
        </p:spPr>
        <p:txBody>
          <a:bodyPr/>
          <a:lstStyle/>
          <a:p>
            <a:pPr algn="l"/>
            <a:r>
              <a:rPr sz="4800" b="1">
                <a:solidFill>
                  <a:srgbClr val="FFFFFF"/>
                </a:solidFill>
              </a:rPr>
              <a:t>Questions?</a:t>
            </a:r>
          </a:p>
        </p:txBody>
      </p:sp>
      <p:sp>
        <p:nvSpPr>
          <p:cNvPr id="4" name="TextBox 3"/>
          <p:cNvSpPr txBox="1"/>
          <p:nvPr/>
        </p:nvSpPr>
        <p:spPr>
          <a:xfrm>
            <a:off x="8229600" y="6510528"/>
            <a:ext cx="3749039" cy="246888"/>
          </a:xfrm>
          <a:prstGeom prst="rect">
            <a:avLst/>
          </a:prstGeom>
          <a:noFill/>
        </p:spPr>
        <p:txBody>
          <a:bodyPr wrap="square" lIns="0" tIns="0" rIns="0" bIns="0">
            <a:spAutoFit/>
          </a:bodyPr>
          <a:lstStyle/>
          <a:p>
            <a:pPr algn="r"/>
            <a:r>
              <a:rPr sz="1000" b="0" i="0">
                <a:solidFill>
                  <a:srgbClr val="FFFFFF"/>
                </a:solidFill>
              </a:rPr>
              <a:t>Photo: Tim Shaw</a:t>
            </a:r>
          </a:p>
        </p:txBody>
      </p:sp>
    </p:spTree>
    <p:extLst>
      <p:ext uri="{BB962C8B-B14F-4D97-AF65-F5344CB8AC3E}">
        <p14:creationId xmlns:p14="http://schemas.microsoft.com/office/powerpoint/2010/main" val="3840001216"/>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3463</TotalTime>
  <Words>4169</Words>
  <Application>Microsoft Macintosh PowerPoint</Application>
  <PresentationFormat>Widescreen</PresentationFormat>
  <Paragraphs>364</Paragraphs>
  <Slides>38</Slides>
  <Notes>38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38</vt:i4>
      </vt:variant>
    </vt:vector>
  </HeadingPairs>
  <TitlesOfParts>
    <vt:vector size="44" baseType="lpstr">
      <vt:lpstr>Adobe Garamond Pro Bold</vt:lpstr>
      <vt:lpstr>Arial</vt:lpstr>
      <vt:lpstr>Calibri</vt:lpstr>
      <vt:lpstr>Century Gothic</vt:lpstr>
      <vt:lpstr>Wingdings 3</vt:lpstr>
      <vt:lpstr>Wisp</vt:lpstr>
      <vt:lpstr>The West Branch of the Penobscot</vt:lpstr>
      <vt:lpstr>Why the West Branch Matters</vt:lpstr>
      <vt:lpstr>Two Projects Relicensed Together</vt:lpstr>
      <vt:lpstr>The Fish Tell the Story</vt:lpstr>
      <vt:lpstr>Project Scale</vt:lpstr>
      <vt:lpstr>Ownership and Control</vt:lpstr>
      <vt:lpstr>The Last License Still Runs the River</vt:lpstr>
      <vt:lpstr>What’s Going Wrong</vt:lpstr>
      <vt:lpstr>Documented Impacts</vt:lpstr>
      <vt:lpstr>July 27, 2026: Another Trip Event</vt:lpstr>
      <vt:lpstr>Media Coverage</vt:lpstr>
      <vt:lpstr>FERC Responds</vt:lpstr>
      <vt:lpstr>Maine DEP Weighs In</vt:lpstr>
      <vt:lpstr>TU Volunteer Effort</vt:lpstr>
      <vt:lpstr>Angler Use &amp; Economic Value Survey</vt:lpstr>
      <vt:lpstr>Impacts on guided fishing and trip quality </vt:lpstr>
      <vt:lpstr>The West Branch Affects the Regional Economy</vt:lpstr>
      <vt:lpstr>Economic Value of the West Branch Fishery</vt:lpstr>
      <vt:lpstr>TU led - the Coalition Grew</vt:lpstr>
      <vt:lpstr>The Coalition Signers</vt:lpstr>
      <vt:lpstr>What the Coalition Told FERC</vt:lpstr>
      <vt:lpstr>What the Coalition Asked For</vt:lpstr>
      <vt:lpstr>Supporting Comments by State</vt:lpstr>
      <vt:lpstr>Asks for New FERC License</vt:lpstr>
      <vt:lpstr>Stabilize Lake Levels (Rip–Chesuncook–Caribou) </vt:lpstr>
      <vt:lpstr>Peaking’s Subtler Effects</vt:lpstr>
      <vt:lpstr>Flow Stability: Enforceable Flow Restrictions </vt:lpstr>
      <vt:lpstr>Water the Upper Gorge Year-Round</vt:lpstr>
      <vt:lpstr>Prevent Stranding: Operational Safeguards</vt:lpstr>
      <vt:lpstr>The Reach Below Stone Dam (Mainstem Matters) </vt:lpstr>
      <vt:lpstr>Fish Passage and Connectivity</vt:lpstr>
      <vt:lpstr>What’s Next</vt:lpstr>
      <vt:lpstr>Not Just a Maine Fight</vt:lpstr>
      <vt:lpstr>Why Legal Capacity Matters</vt:lpstr>
      <vt:lpstr>New Legal Developments</vt:lpstr>
      <vt:lpstr>To Close</vt:lpstr>
      <vt:lpstr>Thank You &amp; Contact</vt:lpstr>
      <vt:lpstr>Questions?</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Stephen Heinz</cp:lastModifiedBy>
  <cp:revision>105</cp:revision>
  <dcterms:created xsi:type="dcterms:W3CDTF">2013-01-27T09:14:16Z</dcterms:created>
  <dcterms:modified xsi:type="dcterms:W3CDTF">2026-09-29T13:43:58Z</dcterms:modified>
  <cp:category/>
</cp:coreProperties>
</file>